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notesSlides/notesSlide7.xml" ContentType="application/vnd.openxmlformats-officedocument.presentationml.notesSl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5.xml" ContentType="application/vnd.openxmlformats-officedocument.presentationml.notesSlid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8.xml" ContentType="application/vnd.openxmlformats-officedocument.presentationml.notesSlid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21.xml" ContentType="application/vnd.openxmlformats-officedocument.presentationml.notesSlide+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11.xml" ContentType="application/vnd.openxmlformats-officedocument.drawingml.chart+xml"/>
  <Override PartName="/ppt/charts/chart12.xml" ContentType="application/vnd.openxmlformats-officedocument.drawingml.chart+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rts/chart13.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4.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rts/chart15.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6.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7.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282" r:id="rId3"/>
    <p:sldId id="316" r:id="rId4"/>
    <p:sldId id="317" r:id="rId5"/>
    <p:sldId id="312" r:id="rId6"/>
    <p:sldId id="365" r:id="rId7"/>
    <p:sldId id="315" r:id="rId8"/>
    <p:sldId id="366" r:id="rId9"/>
    <p:sldId id="367" r:id="rId10"/>
    <p:sldId id="320" r:id="rId11"/>
    <p:sldId id="325" r:id="rId12"/>
    <p:sldId id="322" r:id="rId13"/>
    <p:sldId id="368" r:id="rId14"/>
    <p:sldId id="326" r:id="rId15"/>
    <p:sldId id="327" r:id="rId16"/>
    <p:sldId id="318" r:id="rId17"/>
    <p:sldId id="332" r:id="rId18"/>
    <p:sldId id="369" r:id="rId19"/>
    <p:sldId id="334" r:id="rId20"/>
    <p:sldId id="370" r:id="rId21"/>
    <p:sldId id="335" r:id="rId22"/>
    <p:sldId id="314" r:id="rId23"/>
    <p:sldId id="339" r:id="rId24"/>
    <p:sldId id="341" r:id="rId25"/>
    <p:sldId id="340" r:id="rId26"/>
    <p:sldId id="345" r:id="rId27"/>
    <p:sldId id="337" r:id="rId28"/>
    <p:sldId id="346" r:id="rId29"/>
    <p:sldId id="313" r:id="rId30"/>
    <p:sldId id="348" r:id="rId31"/>
    <p:sldId id="351" r:id="rId32"/>
    <p:sldId id="352" r:id="rId33"/>
    <p:sldId id="350" r:id="rId34"/>
    <p:sldId id="356" r:id="rId35"/>
    <p:sldId id="361" r:id="rId36"/>
    <p:sldId id="358" r:id="rId37"/>
    <p:sldId id="357" r:id="rId38"/>
    <p:sldId id="359" r:id="rId39"/>
    <p:sldId id="364" r:id="rId40"/>
    <p:sldId id="349" r:id="rId41"/>
    <p:sldId id="362" r:id="rId42"/>
    <p:sldId id="371" r:id="rId43"/>
    <p:sldId id="311" r:id="rId4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smina Djikic" initials="JD" lastIdx="26" clrIdx="0">
    <p:extLst>
      <p:ext uri="{19B8F6BF-5375-455C-9EA6-DF929625EA0E}">
        <p15:presenceInfo xmlns:p15="http://schemas.microsoft.com/office/powerpoint/2012/main" userId="b72197621842439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280" autoAdjust="0"/>
    <p:restoredTop sz="93134" autoAdjust="0"/>
  </p:normalViewPr>
  <p:slideViewPr>
    <p:cSldViewPr snapToGrid="0">
      <p:cViewPr varScale="1">
        <p:scale>
          <a:sx n="44" d="100"/>
          <a:sy n="44" d="100"/>
        </p:scale>
        <p:origin x="76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levitas\Dropbox%20(Brown)\archivedoct2018lenova\ukraine\2019report\revenuedatarevised\2019ReportInitialGraphs6-17.xlsx" TargetMode="External"/></Relationships>
</file>

<file path=ppt/charts/_rels/chart10.xml.rels><?xml version="1.0" encoding="UTF-8" standalone="yes"?>
<Relationships xmlns="http://schemas.openxmlformats.org/package/2006/relationships"><Relationship Id="rId3" Type="http://schemas.openxmlformats.org/officeDocument/2006/relationships/oleObject" Target="file:///C:\Users\alevitas\Dropbox%20(Brown)\archivedoct2018lenova\ukraine\2019report\revenuedatarevised\ChartsTables2019Report.xlsx" TargetMode="External"/><Relationship Id="rId2" Type="http://schemas.microsoft.com/office/2011/relationships/chartColorStyle" Target="colors9.xml"/><Relationship Id="rId1" Type="http://schemas.microsoft.com/office/2011/relationships/chartStyle" Target="style9.xml"/></Relationships>
</file>

<file path=ppt/charts/_rels/chart11.xml.rels><?xml version="1.0" encoding="UTF-8" standalone="yes"?>
<Relationships xmlns="http://schemas.openxmlformats.org/package/2006/relationships"><Relationship Id="rId1" Type="http://schemas.openxmlformats.org/officeDocument/2006/relationships/oleObject" Target="file:///C:\Users\alevitas\Dropbox%20(Brown)\archivedoct2018lenova\ukraine\2019report\revenuedatarevised\ChartsTables2019Report.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Users\alevitas\Dropbox%20(Brown)\archivedoct2018lenova\ukraine\2019report\revenuedatarevised\Copy%20of%20Ukraine%20CoSnoah.xlsx" TargetMode="External"/></Relationships>
</file>

<file path=ppt/charts/_rels/chart13.xml.rels><?xml version="1.0" encoding="UTF-8" standalone="yes"?>
<Relationships xmlns="http://schemas.openxmlformats.org/package/2006/relationships"><Relationship Id="rId3" Type="http://schemas.openxmlformats.org/officeDocument/2006/relationships/oleObject" Target="file:///C:\Users\alevitas\Dropbox%20(Brown)\archivedoct2018lenova\ukraine\2019report\revenuedatarevised\ChartsTables2019Report.xlsx" TargetMode="External"/><Relationship Id="rId2" Type="http://schemas.microsoft.com/office/2011/relationships/chartColorStyle" Target="colors10.xml"/><Relationship Id="rId1" Type="http://schemas.microsoft.com/office/2011/relationships/chartStyle" Target="style10.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alevitas\Dropbox%20(Brown)\archivedoct2018lenova\ukraine\2019report\revenuedatarevised\ChartsTables2019Report.xlsx" TargetMode="External"/><Relationship Id="rId2" Type="http://schemas.microsoft.com/office/2011/relationships/chartColorStyle" Target="colors11.xml"/><Relationship Id="rId1" Type="http://schemas.microsoft.com/office/2011/relationships/chartStyle" Target="style11.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alevitas\Dropbox%20(Brown)\archivedoct2018lenova\ukraine\2019report\revenuedatarevised\ChartsTables2019Report.xlsx" TargetMode="External"/><Relationship Id="rId2" Type="http://schemas.microsoft.com/office/2011/relationships/chartColorStyle" Target="colors12.xml"/><Relationship Id="rId1" Type="http://schemas.microsoft.com/office/2011/relationships/chartStyle" Target="style12.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alevitas\Dropbox%20(Brown)\archivedoct2018lenova\ukraine\2019report\revenuedatarevised\ChartsTables2019Report.xlsx" TargetMode="External"/><Relationship Id="rId2" Type="http://schemas.microsoft.com/office/2011/relationships/chartColorStyle" Target="colors13.xml"/><Relationship Id="rId1" Type="http://schemas.microsoft.com/office/2011/relationships/chartStyle" Target="style13.xml"/></Relationships>
</file>

<file path=ppt/charts/_rels/chart17.xml.rels><?xml version="1.0" encoding="UTF-8" standalone="yes"?>
<Relationships xmlns="http://schemas.openxmlformats.org/package/2006/relationships"><Relationship Id="rId3" Type="http://schemas.openxmlformats.org/officeDocument/2006/relationships/oleObject" Target="file:///C:\Users\alevitas\Dropbox%20(Brown)\archivedoct2018lenova\ukraine\2019report\revenuedatarevised\ChartsTables2019Report.xlsx" TargetMode="External"/><Relationship Id="rId2" Type="http://schemas.microsoft.com/office/2011/relationships/chartColorStyle" Target="colors14.xml"/><Relationship Id="rId1" Type="http://schemas.microsoft.com/office/2011/relationships/chartStyle" Target="style14.xml"/></Relationships>
</file>

<file path=ppt/charts/_rels/chart2.xml.rels><?xml version="1.0" encoding="UTF-8" standalone="yes"?>
<Relationships xmlns="http://schemas.openxmlformats.org/package/2006/relationships"><Relationship Id="rId3" Type="http://schemas.openxmlformats.org/officeDocument/2006/relationships/oleObject" Target="file:///C:\Users\alevitas\Dropbox%20(Brown)\archivedoct2018lenova\ukraine\2019report\revenuedatarevised\2019ReportInitialGraphs6-17.xlsx" TargetMode="External"/><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3" Type="http://schemas.openxmlformats.org/officeDocument/2006/relationships/oleObject" Target="file:///C:\Users\alevitas\Dropbox%20(Brown)\archivedoct2018lenova\ukraine\2019report\revenuedatarevised\2019ReportInitialGraphs6-17.xlsx" TargetMode="External"/><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3" Type="http://schemas.openxmlformats.org/officeDocument/2006/relationships/oleObject" Target="file:///C:\Users\alevitas\Dropbox%20(Brown)\archivedoct2018lenova\ukraine\2019report\revenuedatarevised\ChartsTables2019Report.xlsx" TargetMode="External"/><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3" Type="http://schemas.openxmlformats.org/officeDocument/2006/relationships/oleObject" Target="file:///C:\Users\alevitas\Dropbox%20(Brown)\archivedoct2018lenova\ukraine\2019report\revenuedatarevised\ChartsTables2019Report.xlsx" TargetMode="External"/><Relationship Id="rId2" Type="http://schemas.microsoft.com/office/2011/relationships/chartColorStyle" Target="colors4.xml"/><Relationship Id="rId1" Type="http://schemas.microsoft.com/office/2011/relationships/chartStyle" Target="style4.xml"/></Relationships>
</file>

<file path=ppt/charts/_rels/chart6.xml.rels><?xml version="1.0" encoding="UTF-8" standalone="yes"?>
<Relationships xmlns="http://schemas.openxmlformats.org/package/2006/relationships"><Relationship Id="rId3" Type="http://schemas.openxmlformats.org/officeDocument/2006/relationships/oleObject" Target="file:///C:\Users\alevitas\Dropbox%20(Brown)\archivedoct2018lenova\ukraine\2019report\revenuedatarevised\ChartsTables2019Report.xlsx" TargetMode="External"/><Relationship Id="rId2" Type="http://schemas.microsoft.com/office/2011/relationships/chartColorStyle" Target="colors5.xml"/><Relationship Id="rId1" Type="http://schemas.microsoft.com/office/2011/relationships/chartStyle" Target="style5.xml"/></Relationships>
</file>

<file path=ppt/charts/_rels/chart7.xml.rels><?xml version="1.0" encoding="UTF-8" standalone="yes"?>
<Relationships xmlns="http://schemas.openxmlformats.org/package/2006/relationships"><Relationship Id="rId3" Type="http://schemas.openxmlformats.org/officeDocument/2006/relationships/oleObject" Target="file:///C:\Users\alevitas\Dropbox%20(Brown)\archivedoct2018lenova\ukraine\2019report\revenuedatarevised\ChartsTables2019Report.xlsx" TargetMode="External"/><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oleObject" Target="file:///C:\Users\alevitas\Dropbox%20(Brown)\archivedoct2018lenova\ukraine\2019report\revenuedatarevised\ChartsTables2019Report.xlsx" TargetMode="External"/><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3" Type="http://schemas.openxmlformats.org/officeDocument/2006/relationships/oleObject" Target="file:///C:\Users\alevitas\Dropbox%20(Brown)\archivedoct2018lenova\ukraine\2019report\revenuedatarevised\ChartsTables2019Report.xlsx" TargetMode="External"/><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93914051423116E-2"/>
          <c:y val="2.5487339637663604E-2"/>
          <c:w val="0.8233159360706408"/>
          <c:h val="0.71542513243004091"/>
        </c:manualLayout>
      </c:layout>
      <c:barChart>
        <c:barDir val="col"/>
        <c:grouping val="clustered"/>
        <c:varyColors val="0"/>
        <c:ser>
          <c:idx val="0"/>
          <c:order val="0"/>
          <c:tx>
            <c:strRef>
              <c:f>'C1SubNatRev%GDP'!$C$25</c:f>
              <c:strCache>
                <c:ptCount val="1"/>
                <c:pt idx="0">
                  <c:v>General Gov Rev as % of GDP</c:v>
                </c:pt>
              </c:strCache>
            </c:strRef>
          </c:tx>
          <c:spPr>
            <a:solidFill>
              <a:srgbClr val="00B0F0"/>
            </a:solidFill>
            <a:ln>
              <a:noFill/>
            </a:ln>
            <a:effectLst/>
          </c:spPr>
          <c:invertIfNegative val="0"/>
          <c:dLbls>
            <c:spPr>
              <a:noFill/>
              <a:ln>
                <a:noFill/>
              </a:ln>
              <a:effectLst/>
            </c:spPr>
            <c:txPr>
              <a:bodyPr rot="0" vert="horz"/>
              <a:lstStyle/>
              <a:p>
                <a:pPr>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'C1SubNatRev%GDP'!$D$24:$J$24</c:f>
              <c:numCache>
                <c:formatCode>General</c:formatCode>
                <c:ptCount val="7"/>
                <c:pt idx="0">
                  <c:v>2012</c:v>
                </c:pt>
                <c:pt idx="1">
                  <c:v>2013</c:v>
                </c:pt>
                <c:pt idx="2">
                  <c:v>2014</c:v>
                </c:pt>
                <c:pt idx="3">
                  <c:v>2015</c:v>
                </c:pt>
                <c:pt idx="4">
                  <c:v>2016</c:v>
                </c:pt>
                <c:pt idx="5">
                  <c:v>2017</c:v>
                </c:pt>
                <c:pt idx="6">
                  <c:v>2018</c:v>
                </c:pt>
              </c:numCache>
            </c:numRef>
          </c:cat>
          <c:val>
            <c:numRef>
              <c:f>'C1SubNatRev%GDP'!$D$25:$J$25</c:f>
              <c:numCache>
                <c:formatCode>0%</c:formatCode>
                <c:ptCount val="7"/>
                <c:pt idx="0">
                  <c:v>0.43002056202878686</c:v>
                </c:pt>
                <c:pt idx="1">
                  <c:v>0.43331058020477814</c:v>
                </c:pt>
                <c:pt idx="2">
                  <c:v>0.40833380140011538</c:v>
                </c:pt>
                <c:pt idx="3">
                  <c:v>0.42075911688957279</c:v>
                </c:pt>
                <c:pt idx="4">
                  <c:v>0.38356533407855548</c:v>
                </c:pt>
                <c:pt idx="5">
                  <c:v>0.39290359781690426</c:v>
                </c:pt>
                <c:pt idx="6">
                  <c:v>0.38750040042644712</c:v>
                </c:pt>
              </c:numCache>
            </c:numRef>
          </c:val>
          <c:extLst>
            <c:ext xmlns:c16="http://schemas.microsoft.com/office/drawing/2014/chart" uri="{C3380CC4-5D6E-409C-BE32-E72D297353CC}">
              <c16:uniqueId val="{00000000-96F5-42BE-BA52-26F280DAE787}"/>
            </c:ext>
          </c:extLst>
        </c:ser>
        <c:ser>
          <c:idx val="2"/>
          <c:order val="2"/>
          <c:tx>
            <c:strRef>
              <c:f>'C1SubNatRev%GDP'!$C$27</c:f>
              <c:strCache>
                <c:ptCount val="1"/>
                <c:pt idx="0">
                  <c:v>Subnational Gov Rev as % of GDP</c:v>
                </c:pt>
              </c:strCache>
            </c:strRef>
          </c:tx>
          <c:spPr>
            <a:solidFill>
              <a:srgbClr val="FFFF00"/>
            </a:solidFill>
            <a:ln>
              <a:noFill/>
            </a:ln>
            <a:effectLst/>
          </c:spPr>
          <c:invertIfNegative val="0"/>
          <c:dLbls>
            <c:spPr>
              <a:noFill/>
              <a:ln>
                <a:noFill/>
              </a:ln>
              <a:effectLst/>
            </c:spPr>
            <c:txPr>
              <a:bodyPr rot="0" vert="horz"/>
              <a:lstStyle/>
              <a:p>
                <a:pPr>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'C1SubNatRev%GDP'!$D$24:$J$24</c:f>
              <c:numCache>
                <c:formatCode>General</c:formatCode>
                <c:ptCount val="7"/>
                <c:pt idx="0">
                  <c:v>2012</c:v>
                </c:pt>
                <c:pt idx="1">
                  <c:v>2013</c:v>
                </c:pt>
                <c:pt idx="2">
                  <c:v>2014</c:v>
                </c:pt>
                <c:pt idx="3">
                  <c:v>2015</c:v>
                </c:pt>
                <c:pt idx="4">
                  <c:v>2016</c:v>
                </c:pt>
                <c:pt idx="5">
                  <c:v>2017</c:v>
                </c:pt>
                <c:pt idx="6">
                  <c:v>2018</c:v>
                </c:pt>
              </c:numCache>
            </c:numRef>
          </c:cat>
          <c:val>
            <c:numRef>
              <c:f>'C1SubNatRev%GDP'!$D$27:$J$27</c:f>
              <c:numCache>
                <c:formatCode>0%</c:formatCode>
                <c:ptCount val="7"/>
                <c:pt idx="0">
                  <c:v>0.15440267306374228</c:v>
                </c:pt>
                <c:pt idx="1">
                  <c:v>0.15086648464163824</c:v>
                </c:pt>
                <c:pt idx="2">
                  <c:v>0.14004692648621203</c:v>
                </c:pt>
                <c:pt idx="3">
                  <c:v>0.14680095667379658</c:v>
                </c:pt>
                <c:pt idx="4">
                  <c:v>0.15247329234399221</c:v>
                </c:pt>
                <c:pt idx="5">
                  <c:v>0.1668777538718571</c:v>
                </c:pt>
                <c:pt idx="6">
                  <c:v>0.15994245686655767</c:v>
                </c:pt>
              </c:numCache>
            </c:numRef>
          </c:val>
          <c:extLst>
            <c:ext xmlns:c16="http://schemas.microsoft.com/office/drawing/2014/chart" uri="{C3380CC4-5D6E-409C-BE32-E72D297353CC}">
              <c16:uniqueId val="{00000001-96F5-42BE-BA52-26F280DAE787}"/>
            </c:ext>
          </c:extLst>
        </c:ser>
        <c:dLbls>
          <c:showLegendKey val="0"/>
          <c:showVal val="0"/>
          <c:showCatName val="0"/>
          <c:showSerName val="0"/>
          <c:showPercent val="0"/>
          <c:showBubbleSize val="0"/>
        </c:dLbls>
        <c:gapWidth val="165"/>
        <c:axId val="392315512"/>
        <c:axId val="392309240"/>
      </c:barChart>
      <c:lineChart>
        <c:grouping val="standard"/>
        <c:varyColors val="0"/>
        <c:ser>
          <c:idx val="3"/>
          <c:order val="3"/>
          <c:tx>
            <c:strRef>
              <c:f>'C1SubNatRev%GDP'!$C$28</c:f>
              <c:strCache>
                <c:ptCount val="1"/>
                <c:pt idx="0">
                  <c:v>GDP Growth/Decline</c:v>
                </c:pt>
              </c:strCache>
            </c:strRef>
          </c:tx>
          <c:spPr>
            <a:ln w="28575" cap="rnd">
              <a:solidFill>
                <a:srgbClr val="FF0000"/>
              </a:solidFill>
              <a:prstDash val="sysDot"/>
              <a:round/>
            </a:ln>
            <a:effectLst/>
          </c:spPr>
          <c:marker>
            <c:symbol val="none"/>
          </c:marker>
          <c:cat>
            <c:numRef>
              <c:f>'C1SubNatRev%GDP'!$D$24:$J$24</c:f>
              <c:numCache>
                <c:formatCode>General</c:formatCode>
                <c:ptCount val="7"/>
                <c:pt idx="0">
                  <c:v>2012</c:v>
                </c:pt>
                <c:pt idx="1">
                  <c:v>2013</c:v>
                </c:pt>
                <c:pt idx="2">
                  <c:v>2014</c:v>
                </c:pt>
                <c:pt idx="3">
                  <c:v>2015</c:v>
                </c:pt>
                <c:pt idx="4">
                  <c:v>2016</c:v>
                </c:pt>
                <c:pt idx="5">
                  <c:v>2017</c:v>
                </c:pt>
                <c:pt idx="6">
                  <c:v>2018</c:v>
                </c:pt>
              </c:numCache>
            </c:numRef>
          </c:cat>
          <c:val>
            <c:numRef>
              <c:f>'C1SubNatRev%GDP'!$D$28:$J$28</c:f>
              <c:numCache>
                <c:formatCode>0.00%</c:formatCode>
                <c:ptCount val="7"/>
                <c:pt idx="0">
                  <c:v>2.3899999999999998E-3</c:v>
                </c:pt>
                <c:pt idx="1">
                  <c:v>-2.7E-4</c:v>
                </c:pt>
                <c:pt idx="2">
                  <c:v>-6.5530000000000005E-2</c:v>
                </c:pt>
                <c:pt idx="3">
                  <c:v>-9.7729999999999997E-2</c:v>
                </c:pt>
                <c:pt idx="4">
                  <c:v>2.4409999999999998E-2</c:v>
                </c:pt>
                <c:pt idx="5">
                  <c:v>2.5249999999999998E-2</c:v>
                </c:pt>
                <c:pt idx="6">
                  <c:v>3.3000000000000002E-2</c:v>
                </c:pt>
              </c:numCache>
            </c:numRef>
          </c:val>
          <c:smooth val="0"/>
          <c:extLst>
            <c:ext xmlns:c16="http://schemas.microsoft.com/office/drawing/2014/chart" uri="{C3380CC4-5D6E-409C-BE32-E72D297353CC}">
              <c16:uniqueId val="{00000002-96F5-42BE-BA52-26F280DAE787}"/>
            </c:ext>
          </c:extLst>
        </c:ser>
        <c:dLbls>
          <c:showLegendKey val="0"/>
          <c:showVal val="0"/>
          <c:showCatName val="0"/>
          <c:showSerName val="0"/>
          <c:showPercent val="0"/>
          <c:showBubbleSize val="0"/>
        </c:dLbls>
        <c:marker val="1"/>
        <c:smooth val="0"/>
        <c:axId val="392315512"/>
        <c:axId val="392309240"/>
      </c:lineChart>
      <c:lineChart>
        <c:grouping val="standard"/>
        <c:varyColors val="0"/>
        <c:ser>
          <c:idx val="1"/>
          <c:order val="1"/>
          <c:tx>
            <c:strRef>
              <c:f>'C1SubNatRev%GDP'!$C$26</c:f>
              <c:strCache>
                <c:ptCount val="1"/>
                <c:pt idx="0">
                  <c:v>Subnational Gov Rev as % of Gen Gov Rev</c:v>
                </c:pt>
              </c:strCache>
            </c:strRef>
          </c:tx>
          <c:spPr>
            <a:ln w="28575" cap="rnd">
              <a:solidFill>
                <a:schemeClr val="tx1"/>
              </a:solidFill>
              <a:prstDash val="sysDash"/>
              <a:round/>
            </a:ln>
            <a:effectLst/>
          </c:spPr>
          <c:marker>
            <c:symbol val="none"/>
          </c:marker>
          <c:dLbls>
            <c:dLbl>
              <c:idx val="0"/>
              <c:layout>
                <c:manualLayout>
                  <c:x val="8.2394720146333023E-8"/>
                  <c:y val="-4.5839299244553926E-2"/>
                </c:manualLayout>
              </c:layout>
              <c:dLblPos val="r"/>
              <c:showLegendKey val="0"/>
              <c:showVal val="1"/>
              <c:showCatName val="0"/>
              <c:showSerName val="0"/>
              <c:showPercent val="0"/>
              <c:showBubbleSize val="0"/>
              <c:extLst>
                <c:ext xmlns:c15="http://schemas.microsoft.com/office/drawing/2012/chart" uri="{CE6537A1-D6FC-4f65-9D91-7224C49458BB}">
                  <c15:layout>
                    <c:manualLayout>
                      <c:w val="5.99152797226827E-2"/>
                      <c:h val="6.9536170976184655E-2"/>
                    </c:manualLayout>
                  </c15:layout>
                </c:ext>
                <c:ext xmlns:c16="http://schemas.microsoft.com/office/drawing/2014/chart" uri="{C3380CC4-5D6E-409C-BE32-E72D297353CC}">
                  <c16:uniqueId val="{00000003-96F5-42BE-BA52-26F280DAE787}"/>
                </c:ext>
              </c:extLst>
            </c:dLbl>
            <c:dLbl>
              <c:idx val="1"/>
              <c:layout>
                <c:manualLayout>
                  <c:x val="8.2394720146333023E-8"/>
                  <c:y val="-3.8787099360776386E-2"/>
                </c:manualLayout>
              </c:layout>
              <c:dLblPos val="r"/>
              <c:showLegendKey val="0"/>
              <c:showVal val="1"/>
              <c:showCatName val="0"/>
              <c:showSerName val="0"/>
              <c:showPercent val="0"/>
              <c:showBubbleSize val="0"/>
              <c:extLst>
                <c:ext xmlns:c15="http://schemas.microsoft.com/office/drawing/2012/chart" uri="{CE6537A1-D6FC-4f65-9D91-7224C49458BB}">
                  <c15:layout>
                    <c:manualLayout>
                      <c:w val="5.1389257376387311E-2"/>
                      <c:h val="4.5786546568257938E-2"/>
                    </c:manualLayout>
                  </c15:layout>
                </c:ext>
                <c:ext xmlns:c16="http://schemas.microsoft.com/office/drawing/2014/chart" uri="{C3380CC4-5D6E-409C-BE32-E72D297353CC}">
                  <c16:uniqueId val="{00000004-96F5-42BE-BA52-26F280DAE787}"/>
                </c:ext>
              </c:extLst>
            </c:dLbl>
            <c:dLbl>
              <c:idx val="2"/>
              <c:layout>
                <c:manualLayout>
                  <c:x val="1.0464129458584295E-2"/>
                  <c:y val="-2.820879953511011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6F5-42BE-BA52-26F280DAE787}"/>
                </c:ext>
              </c:extLst>
            </c:dLbl>
            <c:dLbl>
              <c:idx val="3"/>
              <c:layout>
                <c:manualLayout>
                  <c:x val="-1.0191937944776844E-16"/>
                  <c:y val="-5.1044102177357997E-2"/>
                </c:manualLayout>
              </c:layout>
              <c:dLblPos val="r"/>
              <c:showLegendKey val="0"/>
              <c:showVal val="1"/>
              <c:showCatName val="0"/>
              <c:showSerName val="0"/>
              <c:showPercent val="0"/>
              <c:showBubbleSize val="0"/>
              <c:extLst>
                <c:ext xmlns:c15="http://schemas.microsoft.com/office/drawing/2012/chart" uri="{CE6537A1-D6FC-4f65-9D91-7224C49458BB}">
                  <c15:layout>
                    <c:manualLayout>
                      <c:w val="5.99152797226827E-2"/>
                      <c:h val="5.0974679275327207E-2"/>
                    </c:manualLayout>
                  </c15:layout>
                </c:ext>
                <c:ext xmlns:c16="http://schemas.microsoft.com/office/drawing/2014/chart" uri="{C3380CC4-5D6E-409C-BE32-E72D297353CC}">
                  <c16:uniqueId val="{00000006-96F5-42BE-BA52-26F280DAE787}"/>
                </c:ext>
              </c:extLst>
            </c:dLbl>
            <c:dLbl>
              <c:idx val="4"/>
              <c:spPr>
                <a:noFill/>
                <a:ln>
                  <a:noFill/>
                </a:ln>
                <a:effectLst/>
              </c:spPr>
              <c:txPr>
                <a:bodyPr rot="0" vert="horz"/>
                <a:lstStyle/>
                <a:p>
                  <a:pPr>
                    <a:defRPr/>
                  </a:pPr>
                  <a:endParaRPr lang="en-US"/>
                </a:p>
              </c:txPr>
              <c:dLblPos val="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7-96F5-42BE-BA52-26F280DAE787}"/>
                </c:ext>
              </c:extLst>
            </c:dLbl>
            <c:dLbl>
              <c:idx val="5"/>
              <c:layout>
                <c:manualLayout>
                  <c:x val="-1.0191937944776844E-16"/>
                  <c:y val="-3.712298340171488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6F5-42BE-BA52-26F280DAE787}"/>
                </c:ext>
              </c:extLst>
            </c:dLbl>
            <c:spPr>
              <a:noFill/>
              <a:ln>
                <a:noFill/>
              </a:ln>
              <a:effectLst/>
            </c:spPr>
            <c:txPr>
              <a:bodyPr rot="0" vert="horz"/>
              <a:lstStyle/>
              <a:p>
                <a:pPr>
                  <a:defRPr/>
                </a:pPr>
                <a:endParaRPr lang="en-US"/>
              </a:p>
            </c:txPr>
            <c:dLblPos val="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'C1SubNatRev%GDP'!$D$24:$J$24</c:f>
              <c:numCache>
                <c:formatCode>General</c:formatCode>
                <c:ptCount val="7"/>
                <c:pt idx="0">
                  <c:v>2012</c:v>
                </c:pt>
                <c:pt idx="1">
                  <c:v>2013</c:v>
                </c:pt>
                <c:pt idx="2">
                  <c:v>2014</c:v>
                </c:pt>
                <c:pt idx="3">
                  <c:v>2015</c:v>
                </c:pt>
                <c:pt idx="4">
                  <c:v>2016</c:v>
                </c:pt>
                <c:pt idx="5">
                  <c:v>2017</c:v>
                </c:pt>
                <c:pt idx="6">
                  <c:v>2018</c:v>
                </c:pt>
              </c:numCache>
            </c:numRef>
          </c:cat>
          <c:val>
            <c:numRef>
              <c:f>'C1SubNatRev%GDP'!$D$26:$J$26</c:f>
              <c:numCache>
                <c:formatCode>0%</c:formatCode>
                <c:ptCount val="7"/>
                <c:pt idx="0">
                  <c:v>0.35905881415364999</c:v>
                </c:pt>
                <c:pt idx="1">
                  <c:v>0.34817170762444866</c:v>
                </c:pt>
                <c:pt idx="2">
                  <c:v>0.34297167172056808</c:v>
                </c:pt>
                <c:pt idx="3">
                  <c:v>0.34889548623214772</c:v>
                </c:pt>
                <c:pt idx="4">
                  <c:v>0.39751583054365686</c:v>
                </c:pt>
                <c:pt idx="5">
                  <c:v>0.42472951329303754</c:v>
                </c:pt>
                <c:pt idx="6">
                  <c:v>0.41275430087437276</c:v>
                </c:pt>
              </c:numCache>
            </c:numRef>
          </c:val>
          <c:smooth val="0"/>
          <c:extLst>
            <c:ext xmlns:c16="http://schemas.microsoft.com/office/drawing/2014/chart" uri="{C3380CC4-5D6E-409C-BE32-E72D297353CC}">
              <c16:uniqueId val="{00000009-96F5-42BE-BA52-26F280DAE787}"/>
            </c:ext>
          </c:extLst>
        </c:ser>
        <c:dLbls>
          <c:showLegendKey val="0"/>
          <c:showVal val="0"/>
          <c:showCatName val="0"/>
          <c:showSerName val="0"/>
          <c:showPercent val="0"/>
          <c:showBubbleSize val="0"/>
        </c:dLbls>
        <c:marker val="1"/>
        <c:smooth val="0"/>
        <c:axId val="392316688"/>
        <c:axId val="392315904"/>
      </c:lineChart>
      <c:catAx>
        <c:axId val="3923155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392309240"/>
        <c:crosses val="autoZero"/>
        <c:auto val="1"/>
        <c:lblAlgn val="ctr"/>
        <c:lblOffset val="100"/>
        <c:noMultiLvlLbl val="0"/>
      </c:catAx>
      <c:valAx>
        <c:axId val="392309240"/>
        <c:scaling>
          <c:orientation val="minMax"/>
          <c:min val="-0.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vert="horz"/>
          <a:lstStyle/>
          <a:p>
            <a:pPr>
              <a:defRPr/>
            </a:pPr>
            <a:endParaRPr lang="en-US"/>
          </a:p>
        </c:txPr>
        <c:crossAx val="392315512"/>
        <c:crosses val="autoZero"/>
        <c:crossBetween val="between"/>
        <c:minorUnit val="1.0000000000000002E-2"/>
      </c:valAx>
      <c:valAx>
        <c:axId val="392315904"/>
        <c:scaling>
          <c:orientation val="minMax"/>
        </c:scaling>
        <c:delete val="1"/>
        <c:axPos val="r"/>
        <c:numFmt formatCode="0%" sourceLinked="1"/>
        <c:majorTickMark val="out"/>
        <c:minorTickMark val="none"/>
        <c:tickLblPos val="nextTo"/>
        <c:crossAx val="392316688"/>
        <c:crosses val="max"/>
        <c:crossBetween val="between"/>
      </c:valAx>
      <c:catAx>
        <c:axId val="392316688"/>
        <c:scaling>
          <c:orientation val="minMax"/>
        </c:scaling>
        <c:delete val="1"/>
        <c:axPos val="b"/>
        <c:numFmt formatCode="General" sourceLinked="1"/>
        <c:majorTickMark val="out"/>
        <c:minorTickMark val="none"/>
        <c:tickLblPos val="nextTo"/>
        <c:crossAx val="392315904"/>
        <c:crosses val="autoZero"/>
        <c:auto val="1"/>
        <c:lblAlgn val="ctr"/>
        <c:lblOffset val="100"/>
        <c:noMultiLvlLbl val="0"/>
      </c:catAx>
      <c:spPr>
        <a:noFill/>
        <a:ln>
          <a:noFill/>
        </a:ln>
        <a:effectLst/>
      </c:spPr>
    </c:plotArea>
    <c:legend>
      <c:legendPos val="b"/>
      <c:overlay val="0"/>
      <c:spPr>
        <a:noFill/>
        <a:ln>
          <a:noFill/>
        </a:ln>
        <a:effectLst/>
      </c:spPr>
      <c:txPr>
        <a:bodyPr rot="0" vert="horz"/>
        <a:lstStyle/>
        <a:p>
          <a:pPr>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tx1">
          <a:lumMod val="15000"/>
          <a:lumOff val="85000"/>
        </a:schemeClr>
      </a:solidFill>
      <a:round/>
    </a:ln>
    <a:effectLst/>
  </c:spPr>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'C 9&amp;10 T5 ownRev'!$A$26</c:f>
              <c:strCache>
                <c:ptCount val="1"/>
                <c:pt idx="0">
                  <c:v>Kyiv</c:v>
                </c:pt>
              </c:strCache>
            </c:strRef>
          </c:tx>
          <c:spPr>
            <a:solidFill>
              <a:schemeClr val="accent5">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 9&amp;10 T5 ownRev'!$B$25:$E$25</c:f>
              <c:numCache>
                <c:formatCode>0</c:formatCode>
                <c:ptCount val="4"/>
                <c:pt idx="0">
                  <c:v>2015</c:v>
                </c:pt>
                <c:pt idx="1">
                  <c:v>2016</c:v>
                </c:pt>
                <c:pt idx="2">
                  <c:v>2017</c:v>
                </c:pt>
                <c:pt idx="3">
                  <c:v>2018</c:v>
                </c:pt>
              </c:numCache>
            </c:numRef>
          </c:cat>
          <c:val>
            <c:numRef>
              <c:f>'C 9&amp;10 T5 ownRev'!$B$26:$E$26</c:f>
              <c:numCache>
                <c:formatCode>#,##0</c:formatCode>
                <c:ptCount val="4"/>
                <c:pt idx="0" formatCode="0">
                  <c:v>2658.9099734793676</c:v>
                </c:pt>
                <c:pt idx="1">
                  <c:v>3958.2163233870269</c:v>
                </c:pt>
                <c:pt idx="2">
                  <c:v>3994.4330763006351</c:v>
                </c:pt>
                <c:pt idx="3">
                  <c:v>4134.2899159842227</c:v>
                </c:pt>
              </c:numCache>
            </c:numRef>
          </c:val>
          <c:extLst>
            <c:ext xmlns:c16="http://schemas.microsoft.com/office/drawing/2014/chart" uri="{C3380CC4-5D6E-409C-BE32-E72D297353CC}">
              <c16:uniqueId val="{00000000-D029-426C-AFCA-665DCFB18547}"/>
            </c:ext>
          </c:extLst>
        </c:ser>
        <c:ser>
          <c:idx val="1"/>
          <c:order val="1"/>
          <c:tx>
            <c:strRef>
              <c:f>'C 9&amp;10 T5 ownRev'!$A$27</c:f>
              <c:strCache>
                <c:ptCount val="1"/>
                <c:pt idx="0">
                  <c:v>COS</c:v>
                </c:pt>
              </c:strCache>
            </c:strRef>
          </c:tx>
          <c:spPr>
            <a:solidFill>
              <a:schemeClr val="accent4">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 9&amp;10 T5 ownRev'!$B$25:$E$25</c:f>
              <c:numCache>
                <c:formatCode>0</c:formatCode>
                <c:ptCount val="4"/>
                <c:pt idx="0">
                  <c:v>2015</c:v>
                </c:pt>
                <c:pt idx="1">
                  <c:v>2016</c:v>
                </c:pt>
                <c:pt idx="2">
                  <c:v>2017</c:v>
                </c:pt>
                <c:pt idx="3">
                  <c:v>2018</c:v>
                </c:pt>
              </c:numCache>
            </c:numRef>
          </c:cat>
          <c:val>
            <c:numRef>
              <c:f>'C 9&amp;10 T5 ownRev'!$B$27:$E$27</c:f>
              <c:numCache>
                <c:formatCode>#,##0</c:formatCode>
                <c:ptCount val="4"/>
                <c:pt idx="0" formatCode="0">
                  <c:v>1066.783682181454</c:v>
                </c:pt>
                <c:pt idx="1">
                  <c:v>1441.5141068267444</c:v>
                </c:pt>
                <c:pt idx="2">
                  <c:v>1600.5686898924544</c:v>
                </c:pt>
                <c:pt idx="3">
                  <c:v>1651.5733754091002</c:v>
                </c:pt>
              </c:numCache>
            </c:numRef>
          </c:val>
          <c:extLst>
            <c:ext xmlns:c16="http://schemas.microsoft.com/office/drawing/2014/chart" uri="{C3380CC4-5D6E-409C-BE32-E72D297353CC}">
              <c16:uniqueId val="{00000001-D029-426C-AFCA-665DCFB18547}"/>
            </c:ext>
          </c:extLst>
        </c:ser>
        <c:ser>
          <c:idx val="2"/>
          <c:order val="2"/>
          <c:tx>
            <c:strRef>
              <c:f>'C 9&amp;10 T5 ownRev'!$A$28</c:f>
              <c:strCache>
                <c:ptCount val="1"/>
                <c:pt idx="0">
                  <c:v>OTH</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 9&amp;10 T5 ownRev'!$B$25:$E$25</c:f>
              <c:numCache>
                <c:formatCode>0</c:formatCode>
                <c:ptCount val="4"/>
                <c:pt idx="0">
                  <c:v>2015</c:v>
                </c:pt>
                <c:pt idx="1">
                  <c:v>2016</c:v>
                </c:pt>
                <c:pt idx="2">
                  <c:v>2017</c:v>
                </c:pt>
                <c:pt idx="3">
                  <c:v>2018</c:v>
                </c:pt>
              </c:numCache>
            </c:numRef>
          </c:cat>
          <c:val>
            <c:numRef>
              <c:f>'C 9&amp;10 T5 ownRev'!$B$28:$E$28</c:f>
              <c:numCache>
                <c:formatCode>#,##0</c:formatCode>
                <c:ptCount val="4"/>
                <c:pt idx="1">
                  <c:v>961.27939275886342</c:v>
                </c:pt>
                <c:pt idx="2">
                  <c:v>1068.0585250395725</c:v>
                </c:pt>
                <c:pt idx="3">
                  <c:v>1232.366583286328</c:v>
                </c:pt>
              </c:numCache>
            </c:numRef>
          </c:val>
          <c:extLst>
            <c:ext xmlns:c16="http://schemas.microsoft.com/office/drawing/2014/chart" uri="{C3380CC4-5D6E-409C-BE32-E72D297353CC}">
              <c16:uniqueId val="{00000002-D029-426C-AFCA-665DCFB18547}"/>
            </c:ext>
          </c:extLst>
        </c:ser>
        <c:ser>
          <c:idx val="3"/>
          <c:order val="3"/>
          <c:tx>
            <c:strRef>
              <c:f>'C 9&amp;10 T5 ownRev'!$A$29</c:f>
              <c:strCache>
                <c:ptCount val="1"/>
                <c:pt idx="0">
                  <c:v>Hromada</c:v>
                </c:pt>
              </c:strCache>
            </c:strRef>
          </c:tx>
          <c:spPr>
            <a:solidFill>
              <a:schemeClr val="accent2">
                <a:lumMod val="40000"/>
                <a:lumOff val="60000"/>
              </a:schemeClr>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 9&amp;10 T5 ownRev'!$B$25:$E$25</c:f>
              <c:numCache>
                <c:formatCode>0</c:formatCode>
                <c:ptCount val="4"/>
                <c:pt idx="0">
                  <c:v>2015</c:v>
                </c:pt>
                <c:pt idx="1">
                  <c:v>2016</c:v>
                </c:pt>
                <c:pt idx="2">
                  <c:v>2017</c:v>
                </c:pt>
                <c:pt idx="3">
                  <c:v>2018</c:v>
                </c:pt>
              </c:numCache>
            </c:numRef>
          </c:cat>
          <c:val>
            <c:numRef>
              <c:f>'C 9&amp;10 T5 ownRev'!$B$29:$E$29</c:f>
              <c:numCache>
                <c:formatCode>#,##0</c:formatCode>
                <c:ptCount val="4"/>
                <c:pt idx="0" formatCode="0">
                  <c:v>720.77868349888809</c:v>
                </c:pt>
                <c:pt idx="1">
                  <c:v>1028.6939416696266</c:v>
                </c:pt>
                <c:pt idx="2">
                  <c:v>1191.4231580611975</c:v>
                </c:pt>
                <c:pt idx="3">
                  <c:v>1291.2646851338968</c:v>
                </c:pt>
              </c:numCache>
            </c:numRef>
          </c:val>
          <c:extLst>
            <c:ext xmlns:c16="http://schemas.microsoft.com/office/drawing/2014/chart" uri="{C3380CC4-5D6E-409C-BE32-E72D297353CC}">
              <c16:uniqueId val="{00000003-D029-426C-AFCA-665DCFB18547}"/>
            </c:ext>
          </c:extLst>
        </c:ser>
        <c:dLbls>
          <c:showLegendKey val="0"/>
          <c:showVal val="0"/>
          <c:showCatName val="0"/>
          <c:showSerName val="0"/>
          <c:showPercent val="0"/>
          <c:showBubbleSize val="0"/>
        </c:dLbls>
        <c:gapWidth val="150"/>
        <c:overlap val="100"/>
        <c:axId val="395039192"/>
        <c:axId val="395036448"/>
      </c:barChart>
      <c:catAx>
        <c:axId val="395039192"/>
        <c:scaling>
          <c:orientation val="minMax"/>
        </c:scaling>
        <c:delete val="0"/>
        <c:axPos val="b"/>
        <c:numFmt formatCode="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395036448"/>
        <c:crosses val="autoZero"/>
        <c:auto val="1"/>
        <c:lblAlgn val="ctr"/>
        <c:lblOffset val="100"/>
        <c:noMultiLvlLbl val="0"/>
      </c:catAx>
      <c:valAx>
        <c:axId val="39503644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3950391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'[Copy of Ukraine CoSnoah.xlsx]Question 4'!$H$1</c:f>
              <c:strCache>
                <c:ptCount val="1"/>
                <c:pt idx="0">
                  <c:v>PC Single tax</c:v>
                </c:pt>
              </c:strCache>
            </c:strRef>
          </c:tx>
          <c:spPr>
            <a:ln w="47625">
              <a:noFill/>
            </a:ln>
          </c:spPr>
          <c:marker>
            <c:symbol val="circle"/>
            <c:size val="7"/>
            <c:spPr>
              <a:solidFill>
                <a:schemeClr val="accent1"/>
              </a:solidFill>
              <a:ln cmpd="sng">
                <a:solidFill>
                  <a:schemeClr val="accent1"/>
                </a:solidFill>
              </a:ln>
            </c:spPr>
          </c:marker>
          <c:dPt>
            <c:idx val="0"/>
            <c:marker>
              <c:symbol val="none"/>
            </c:marker>
            <c:bubble3D val="0"/>
            <c:extLst>
              <c:ext xmlns:c16="http://schemas.microsoft.com/office/drawing/2014/chart" uri="{C3380CC4-5D6E-409C-BE32-E72D297353CC}">
                <c16:uniqueId val="{00000000-CF5F-4314-8B1C-451EB0881A65}"/>
              </c:ext>
            </c:extLst>
          </c:dPt>
          <c:dPt>
            <c:idx val="1"/>
            <c:marker>
              <c:symbol val="none"/>
            </c:marker>
            <c:bubble3D val="0"/>
            <c:extLst>
              <c:ext xmlns:c16="http://schemas.microsoft.com/office/drawing/2014/chart" uri="{C3380CC4-5D6E-409C-BE32-E72D297353CC}">
                <c16:uniqueId val="{00000001-CF5F-4314-8B1C-451EB0881A65}"/>
              </c:ext>
            </c:extLst>
          </c:dPt>
          <c:trendline>
            <c:spPr>
              <a:ln w="38100">
                <a:solidFill>
                  <a:srgbClr val="FF0000">
                    <a:alpha val="40000"/>
                  </a:srgbClr>
                </a:solidFill>
              </a:ln>
            </c:spPr>
            <c:trendlineType val="linear"/>
            <c:dispRSqr val="0"/>
            <c:dispEq val="0"/>
          </c:trendline>
          <c:trendline>
            <c:trendlineType val="linear"/>
            <c:dispRSqr val="1"/>
            <c:dispEq val="1"/>
            <c:trendlineLbl>
              <c:layout>
                <c:manualLayout>
                  <c:x val="-0.13665209798358655"/>
                  <c:y val="-0.19553962313518261"/>
                </c:manualLayout>
              </c:layout>
              <c:numFmt formatCode="General" sourceLinked="0"/>
              <c:txPr>
                <a:bodyPr/>
                <a:lstStyle/>
                <a:p>
                  <a:pPr>
                    <a:defRPr b="1"/>
                  </a:pPr>
                  <a:endParaRPr lang="en-US"/>
                </a:p>
              </c:txPr>
            </c:trendlineLbl>
          </c:trendline>
          <c:xVal>
            <c:numRef>
              <c:f>'[Copy of Ukraine CoSnoah.xlsx]Question 4'!$G$2:$G$1000</c:f>
              <c:numCache>
                <c:formatCode>0</c:formatCode>
                <c:ptCount val="999"/>
                <c:pt idx="0">
                  <c:v>965.89714313610637</c:v>
                </c:pt>
                <c:pt idx="1">
                  <c:v>1112.5791163892741</c:v>
                </c:pt>
                <c:pt idx="2">
                  <c:v>1192.6179015278556</c:v>
                </c:pt>
                <c:pt idx="3">
                  <c:v>1429.9149287016407</c:v>
                </c:pt>
                <c:pt idx="4">
                  <c:v>1440.1048652472939</c:v>
                </c:pt>
                <c:pt idx="5">
                  <c:v>1468.0933139554083</c:v>
                </c:pt>
                <c:pt idx="6">
                  <c:v>1473.4995657728505</c:v>
                </c:pt>
                <c:pt idx="7">
                  <c:v>1478.1745135590625</c:v>
                </c:pt>
                <c:pt idx="8">
                  <c:v>1489.2863972387825</c:v>
                </c:pt>
                <c:pt idx="9">
                  <c:v>1608.2421415061508</c:v>
                </c:pt>
                <c:pt idx="10">
                  <c:v>1643.2537181095774</c:v>
                </c:pt>
                <c:pt idx="11">
                  <c:v>1705.7351169536696</c:v>
                </c:pt>
                <c:pt idx="12">
                  <c:v>1715.3206302691722</c:v>
                </c:pt>
                <c:pt idx="13">
                  <c:v>1719.7937641131325</c:v>
                </c:pt>
                <c:pt idx="14">
                  <c:v>1722.4530194411866</c:v>
                </c:pt>
                <c:pt idx="15">
                  <c:v>1734.7373962034785</c:v>
                </c:pt>
                <c:pt idx="16">
                  <c:v>1790.8187578642383</c:v>
                </c:pt>
                <c:pt idx="17">
                  <c:v>1823.8452549554088</c:v>
                </c:pt>
                <c:pt idx="18">
                  <c:v>1848.143724481396</c:v>
                </c:pt>
                <c:pt idx="19">
                  <c:v>1859.6257673575717</c:v>
                </c:pt>
                <c:pt idx="20">
                  <c:v>1865.4365520918786</c:v>
                </c:pt>
                <c:pt idx="21">
                  <c:v>1885.0326528947701</c:v>
                </c:pt>
                <c:pt idx="22">
                  <c:v>1912.0685288802454</c:v>
                </c:pt>
                <c:pt idx="23">
                  <c:v>1949.8024654350809</c:v>
                </c:pt>
                <c:pt idx="24">
                  <c:v>1971.0396993520521</c:v>
                </c:pt>
                <c:pt idx="25">
                  <c:v>1975.1327673041187</c:v>
                </c:pt>
                <c:pt idx="26">
                  <c:v>1977.4218437423972</c:v>
                </c:pt>
                <c:pt idx="27">
                  <c:v>1980.8615620867217</c:v>
                </c:pt>
                <c:pt idx="28">
                  <c:v>1992.5857707030748</c:v>
                </c:pt>
                <c:pt idx="29">
                  <c:v>1997.0229877815962</c:v>
                </c:pt>
                <c:pt idx="30">
                  <c:v>2029.9003877599309</c:v>
                </c:pt>
                <c:pt idx="31">
                  <c:v>2048.718971252812</c:v>
                </c:pt>
                <c:pt idx="32">
                  <c:v>2077.9573455945147</c:v>
                </c:pt>
                <c:pt idx="33">
                  <c:v>2084.7002929105861</c:v>
                </c:pt>
                <c:pt idx="34">
                  <c:v>2088.054713222492</c:v>
                </c:pt>
                <c:pt idx="35">
                  <c:v>2092.1742930859386</c:v>
                </c:pt>
                <c:pt idx="36">
                  <c:v>2100.4244029705446</c:v>
                </c:pt>
                <c:pt idx="37">
                  <c:v>2107.6540384191098</c:v>
                </c:pt>
                <c:pt idx="38">
                  <c:v>2159.381233698391</c:v>
                </c:pt>
                <c:pt idx="39">
                  <c:v>2176.6127474150662</c:v>
                </c:pt>
                <c:pt idx="40">
                  <c:v>2177.1078791489858</c:v>
                </c:pt>
                <c:pt idx="41">
                  <c:v>2183.4296005013816</c:v>
                </c:pt>
                <c:pt idx="42">
                  <c:v>2211.899642603129</c:v>
                </c:pt>
                <c:pt idx="43">
                  <c:v>2221.397669608149</c:v>
                </c:pt>
                <c:pt idx="44">
                  <c:v>2255.5814659407365</c:v>
                </c:pt>
                <c:pt idx="45">
                  <c:v>2260.2581302854505</c:v>
                </c:pt>
                <c:pt idx="46">
                  <c:v>2278.2440990157625</c:v>
                </c:pt>
                <c:pt idx="47">
                  <c:v>2291.3940941977039</c:v>
                </c:pt>
                <c:pt idx="48">
                  <c:v>2307.0503275944525</c:v>
                </c:pt>
                <c:pt idx="49">
                  <c:v>2327.1191691900081</c:v>
                </c:pt>
                <c:pt idx="50">
                  <c:v>2332.0280053478241</c:v>
                </c:pt>
                <c:pt idx="51">
                  <c:v>2360.3593151085142</c:v>
                </c:pt>
                <c:pt idx="52">
                  <c:v>2370.7686321786791</c:v>
                </c:pt>
                <c:pt idx="53">
                  <c:v>2370.9643003890105</c:v>
                </c:pt>
                <c:pt idx="54">
                  <c:v>2379.6399281210847</c:v>
                </c:pt>
                <c:pt idx="55">
                  <c:v>2385.8303556764304</c:v>
                </c:pt>
                <c:pt idx="56">
                  <c:v>2389.7665736729718</c:v>
                </c:pt>
                <c:pt idx="57">
                  <c:v>2447.6131398940097</c:v>
                </c:pt>
                <c:pt idx="58">
                  <c:v>2485.6559783129464</c:v>
                </c:pt>
                <c:pt idx="59">
                  <c:v>2512.6884973909964</c:v>
                </c:pt>
                <c:pt idx="60">
                  <c:v>2518.6272486478238</c:v>
                </c:pt>
                <c:pt idx="61">
                  <c:v>2523.7326077868715</c:v>
                </c:pt>
                <c:pt idx="62">
                  <c:v>2525.0218297840202</c:v>
                </c:pt>
                <c:pt idx="63">
                  <c:v>2525.1803742273205</c:v>
                </c:pt>
                <c:pt idx="64">
                  <c:v>2528.1695364942238</c:v>
                </c:pt>
                <c:pt idx="65">
                  <c:v>2529.6266556092537</c:v>
                </c:pt>
                <c:pt idx="66">
                  <c:v>2574.0840147808535</c:v>
                </c:pt>
                <c:pt idx="67">
                  <c:v>2600.1916066671552</c:v>
                </c:pt>
                <c:pt idx="68">
                  <c:v>2606.1523229230456</c:v>
                </c:pt>
                <c:pt idx="69">
                  <c:v>2622.6172726030763</c:v>
                </c:pt>
                <c:pt idx="70">
                  <c:v>2636.2922513341086</c:v>
                </c:pt>
                <c:pt idx="71">
                  <c:v>2641.3328465590484</c:v>
                </c:pt>
                <c:pt idx="72">
                  <c:v>2644.8161506601086</c:v>
                </c:pt>
                <c:pt idx="73">
                  <c:v>2651.7818807473873</c:v>
                </c:pt>
                <c:pt idx="74">
                  <c:v>2669.0180572692634</c:v>
                </c:pt>
                <c:pt idx="75">
                  <c:v>2739.3266758011855</c:v>
                </c:pt>
                <c:pt idx="76">
                  <c:v>2742.8077723597462</c:v>
                </c:pt>
                <c:pt idx="77">
                  <c:v>2771.6428707046812</c:v>
                </c:pt>
                <c:pt idx="78">
                  <c:v>2804.8248831240257</c:v>
                </c:pt>
                <c:pt idx="79">
                  <c:v>2809.845811560017</c:v>
                </c:pt>
                <c:pt idx="80">
                  <c:v>2836.4186186594793</c:v>
                </c:pt>
                <c:pt idx="81">
                  <c:v>2867.0263273804962</c:v>
                </c:pt>
                <c:pt idx="82">
                  <c:v>2886.8196827644329</c:v>
                </c:pt>
                <c:pt idx="83">
                  <c:v>2906.4524345121731</c:v>
                </c:pt>
                <c:pt idx="84">
                  <c:v>2909.7745558988568</c:v>
                </c:pt>
                <c:pt idx="85">
                  <c:v>2923.7329599427535</c:v>
                </c:pt>
                <c:pt idx="86">
                  <c:v>2929.4354475914238</c:v>
                </c:pt>
                <c:pt idx="87">
                  <c:v>2931.5339671620923</c:v>
                </c:pt>
                <c:pt idx="88">
                  <c:v>2942.5044576852461</c:v>
                </c:pt>
                <c:pt idx="89">
                  <c:v>2984.6871841875995</c:v>
                </c:pt>
                <c:pt idx="90">
                  <c:v>2999.626830966839</c:v>
                </c:pt>
                <c:pt idx="91">
                  <c:v>3045.1995821727014</c:v>
                </c:pt>
                <c:pt idx="92">
                  <c:v>3066.0398446373083</c:v>
                </c:pt>
                <c:pt idx="93">
                  <c:v>3068.733291767554</c:v>
                </c:pt>
                <c:pt idx="94">
                  <c:v>3145.8131741291409</c:v>
                </c:pt>
                <c:pt idx="95">
                  <c:v>3237.4964229118518</c:v>
                </c:pt>
                <c:pt idx="96">
                  <c:v>3240.138588582653</c:v>
                </c:pt>
                <c:pt idx="97">
                  <c:v>3265.8071853836786</c:v>
                </c:pt>
                <c:pt idx="98">
                  <c:v>3295.7846612574594</c:v>
                </c:pt>
                <c:pt idx="99">
                  <c:v>3407.4969510663882</c:v>
                </c:pt>
                <c:pt idx="100">
                  <c:v>3429.0096375484477</c:v>
                </c:pt>
                <c:pt idx="101">
                  <c:v>3431.6791553921953</c:v>
                </c:pt>
                <c:pt idx="102">
                  <c:v>3439.8229009483443</c:v>
                </c:pt>
                <c:pt idx="103">
                  <c:v>3451.3399640145781</c:v>
                </c:pt>
                <c:pt idx="104">
                  <c:v>3488.6272009177205</c:v>
                </c:pt>
                <c:pt idx="105">
                  <c:v>3534.6295039943407</c:v>
                </c:pt>
                <c:pt idx="106">
                  <c:v>3566.3839145191323</c:v>
                </c:pt>
                <c:pt idx="107">
                  <c:v>3580.2200161467117</c:v>
                </c:pt>
                <c:pt idx="108">
                  <c:v>3611.0694953044249</c:v>
                </c:pt>
                <c:pt idx="109">
                  <c:v>3612.6913113200362</c:v>
                </c:pt>
                <c:pt idx="110">
                  <c:v>3655.3802934961086</c:v>
                </c:pt>
                <c:pt idx="111">
                  <c:v>3677.7924342841866</c:v>
                </c:pt>
                <c:pt idx="112">
                  <c:v>3786.4031824521371</c:v>
                </c:pt>
                <c:pt idx="113">
                  <c:v>3838.4351176432669</c:v>
                </c:pt>
                <c:pt idx="114">
                  <c:v>3849.7065007835308</c:v>
                </c:pt>
                <c:pt idx="115">
                  <c:v>3851.9746224518058</c:v>
                </c:pt>
                <c:pt idx="116">
                  <c:v>3885.7413416201362</c:v>
                </c:pt>
                <c:pt idx="117">
                  <c:v>3947.4111918938679</c:v>
                </c:pt>
                <c:pt idx="118">
                  <c:v>3991.0139228463891</c:v>
                </c:pt>
                <c:pt idx="119">
                  <c:v>4032.5299417692399</c:v>
                </c:pt>
                <c:pt idx="120">
                  <c:v>4058.895691313227</c:v>
                </c:pt>
                <c:pt idx="121">
                  <c:v>4061.1500785232347</c:v>
                </c:pt>
                <c:pt idx="122">
                  <c:v>4072.0666763072081</c:v>
                </c:pt>
                <c:pt idx="123">
                  <c:v>4172.2903743381039</c:v>
                </c:pt>
                <c:pt idx="124">
                  <c:v>4193.5169459513763</c:v>
                </c:pt>
                <c:pt idx="125">
                  <c:v>4360.5823663532856</c:v>
                </c:pt>
                <c:pt idx="126">
                  <c:v>4376.835950977561</c:v>
                </c:pt>
                <c:pt idx="127">
                  <c:v>4407.1869463433068</c:v>
                </c:pt>
                <c:pt idx="128">
                  <c:v>4424.0634573767493</c:v>
                </c:pt>
                <c:pt idx="129">
                  <c:v>4462.5073877456907</c:v>
                </c:pt>
                <c:pt idx="130">
                  <c:v>4599.903900111397</c:v>
                </c:pt>
                <c:pt idx="131">
                  <c:v>4602.037963783082</c:v>
                </c:pt>
                <c:pt idx="132">
                  <c:v>4746.7310595579092</c:v>
                </c:pt>
                <c:pt idx="133">
                  <c:v>4824.6032385542367</c:v>
                </c:pt>
                <c:pt idx="134">
                  <c:v>4866.1587729511875</c:v>
                </c:pt>
                <c:pt idx="135">
                  <c:v>4966.8447577034503</c:v>
                </c:pt>
                <c:pt idx="136">
                  <c:v>5181.4172965611169</c:v>
                </c:pt>
                <c:pt idx="137">
                  <c:v>5400.4736014940963</c:v>
                </c:pt>
                <c:pt idx="138">
                  <c:v>5453.3070021299263</c:v>
                </c:pt>
                <c:pt idx="139">
                  <c:v>5475.3781591611214</c:v>
                </c:pt>
                <c:pt idx="140">
                  <c:v>5724.0162819077686</c:v>
                </c:pt>
                <c:pt idx="141">
                  <c:v>5965.0189165654956</c:v>
                </c:pt>
                <c:pt idx="142">
                  <c:v>5994.3743882548924</c:v>
                </c:pt>
                <c:pt idx="143">
                  <c:v>6054.6173008239948</c:v>
                </c:pt>
                <c:pt idx="144">
                  <c:v>6308.1829101043641</c:v>
                </c:pt>
                <c:pt idx="145">
                  <c:v>6352.9136214214404</c:v>
                </c:pt>
                <c:pt idx="146">
                  <c:v>6475.3946015301262</c:v>
                </c:pt>
                <c:pt idx="147">
                  <c:v>6959.1916308466352</c:v>
                </c:pt>
                <c:pt idx="148">
                  <c:v>7376.6457119434053</c:v>
                </c:pt>
              </c:numCache>
            </c:numRef>
          </c:xVal>
          <c:yVal>
            <c:numRef>
              <c:f>'[Copy of Ukraine CoSnoah.xlsx]Question 4'!$H$2:$H$1000</c:f>
              <c:numCache>
                <c:formatCode>0</c:formatCode>
                <c:ptCount val="999"/>
                <c:pt idx="0">
                  <c:v>584.54207869556728</c:v>
                </c:pt>
                <c:pt idx="1">
                  <c:v>429.65818076745262</c:v>
                </c:pt>
                <c:pt idx="2">
                  <c:v>480.17705701509226</c:v>
                </c:pt>
                <c:pt idx="3">
                  <c:v>378.30240307879285</c:v>
                </c:pt>
                <c:pt idx="4">
                  <c:v>327.85909342196192</c:v>
                </c:pt>
                <c:pt idx="5">
                  <c:v>419.94227404349027</c:v>
                </c:pt>
                <c:pt idx="6">
                  <c:v>125.75495535650919</c:v>
                </c:pt>
                <c:pt idx="7">
                  <c:v>338.46680327868853</c:v>
                </c:pt>
                <c:pt idx="8">
                  <c:v>408.22599309695636</c:v>
                </c:pt>
                <c:pt idx="9">
                  <c:v>407.84069058390958</c:v>
                </c:pt>
                <c:pt idx="10">
                  <c:v>414.35723564059663</c:v>
                </c:pt>
                <c:pt idx="11">
                  <c:v>415.46957216072161</c:v>
                </c:pt>
                <c:pt idx="12">
                  <c:v>400.83294261046217</c:v>
                </c:pt>
                <c:pt idx="13">
                  <c:v>179.13731961823598</c:v>
                </c:pt>
                <c:pt idx="14">
                  <c:v>230.57062804068997</c:v>
                </c:pt>
                <c:pt idx="15">
                  <c:v>345.75674116326911</c:v>
                </c:pt>
                <c:pt idx="16">
                  <c:v>401.59120405629142</c:v>
                </c:pt>
                <c:pt idx="17">
                  <c:v>386.53106485733758</c:v>
                </c:pt>
                <c:pt idx="18">
                  <c:v>312.35787427285698</c:v>
                </c:pt>
                <c:pt idx="19">
                  <c:v>382.20967304715515</c:v>
                </c:pt>
                <c:pt idx="20">
                  <c:v>297.88365258408533</c:v>
                </c:pt>
                <c:pt idx="21">
                  <c:v>516.33251958206199</c:v>
                </c:pt>
                <c:pt idx="22">
                  <c:v>569.34560703590228</c:v>
                </c:pt>
                <c:pt idx="23">
                  <c:v>321.09959122658131</c:v>
                </c:pt>
                <c:pt idx="24">
                  <c:v>571.24034125269986</c:v>
                </c:pt>
                <c:pt idx="25">
                  <c:v>546.27336849643848</c:v>
                </c:pt>
                <c:pt idx="26">
                  <c:v>329.18282000486568</c:v>
                </c:pt>
                <c:pt idx="27">
                  <c:v>403.35543839162614</c:v>
                </c:pt>
                <c:pt idx="28">
                  <c:v>474.80098762281489</c:v>
                </c:pt>
                <c:pt idx="29">
                  <c:v>460.99615852106399</c:v>
                </c:pt>
                <c:pt idx="30">
                  <c:v>494.54911222692499</c:v>
                </c:pt>
                <c:pt idx="31">
                  <c:v>455.23882731779184</c:v>
                </c:pt>
                <c:pt idx="32">
                  <c:v>662.91903314496972</c:v>
                </c:pt>
                <c:pt idx="33">
                  <c:v>594.22046788651005</c:v>
                </c:pt>
                <c:pt idx="34">
                  <c:v>335.71249718343523</c:v>
                </c:pt>
                <c:pt idx="35">
                  <c:v>494.36141821974581</c:v>
                </c:pt>
                <c:pt idx="36">
                  <c:v>532.69623425027123</c:v>
                </c:pt>
                <c:pt idx="37">
                  <c:v>277.89556547575273</c:v>
                </c:pt>
                <c:pt idx="38">
                  <c:v>501.94511547869268</c:v>
                </c:pt>
                <c:pt idx="39">
                  <c:v>660.70311669128512</c:v>
                </c:pt>
                <c:pt idx="40">
                  <c:v>464.09615197930594</c:v>
                </c:pt>
                <c:pt idx="41">
                  <c:v>262.3997505945876</c:v>
                </c:pt>
                <c:pt idx="42">
                  <c:v>615.46756472261734</c:v>
                </c:pt>
                <c:pt idx="43">
                  <c:v>481.22288993559005</c:v>
                </c:pt>
                <c:pt idx="44">
                  <c:v>1354.9487008354454</c:v>
                </c:pt>
                <c:pt idx="45">
                  <c:v>549.34371706064019</c:v>
                </c:pt>
                <c:pt idx="46">
                  <c:v>391.56424406127434</c:v>
                </c:pt>
                <c:pt idx="47">
                  <c:v>466.56441827117362</c:v>
                </c:pt>
                <c:pt idx="48">
                  <c:v>321.72477881396463</c:v>
                </c:pt>
                <c:pt idx="49">
                  <c:v>658.43381970729251</c:v>
                </c:pt>
                <c:pt idx="50">
                  <c:v>400.47198861430979</c:v>
                </c:pt>
                <c:pt idx="51">
                  <c:v>525.42958096828056</c:v>
                </c:pt>
                <c:pt idx="52">
                  <c:v>592.35573882714846</c:v>
                </c:pt>
                <c:pt idx="53">
                  <c:v>519.46276805251648</c:v>
                </c:pt>
                <c:pt idx="54">
                  <c:v>398.44186392294586</c:v>
                </c:pt>
                <c:pt idx="55">
                  <c:v>684.00412457580194</c:v>
                </c:pt>
                <c:pt idx="56">
                  <c:v>338.18682840146431</c:v>
                </c:pt>
                <c:pt idx="57">
                  <c:v>774.46016074123474</c:v>
                </c:pt>
                <c:pt idx="58">
                  <c:v>370.3353531721819</c:v>
                </c:pt>
                <c:pt idx="59">
                  <c:v>110.07346068806932</c:v>
                </c:pt>
                <c:pt idx="60">
                  <c:v>376.90960721451626</c:v>
                </c:pt>
                <c:pt idx="61">
                  <c:v>342.6258128741984</c:v>
                </c:pt>
                <c:pt idx="62">
                  <c:v>625.07414703217034</c:v>
                </c:pt>
                <c:pt idx="63">
                  <c:v>496.3120071095766</c:v>
                </c:pt>
                <c:pt idx="64">
                  <c:v>405.51259624944288</c:v>
                </c:pt>
                <c:pt idx="65">
                  <c:v>439.9967359661415</c:v>
                </c:pt>
                <c:pt idx="66">
                  <c:v>602.57002223970994</c:v>
                </c:pt>
                <c:pt idx="67">
                  <c:v>531.52647603685512</c:v>
                </c:pt>
                <c:pt idx="68">
                  <c:v>674.38577056542158</c:v>
                </c:pt>
                <c:pt idx="69">
                  <c:v>590.40432552801997</c:v>
                </c:pt>
                <c:pt idx="70">
                  <c:v>365.77278878947163</c:v>
                </c:pt>
                <c:pt idx="71">
                  <c:v>499.13623372982158</c:v>
                </c:pt>
                <c:pt idx="72">
                  <c:v>420.78477043277707</c:v>
                </c:pt>
                <c:pt idx="73">
                  <c:v>545.12203480178061</c:v>
                </c:pt>
                <c:pt idx="74">
                  <c:v>293.69684625783458</c:v>
                </c:pt>
                <c:pt idx="75">
                  <c:v>466.87934740158516</c:v>
                </c:pt>
                <c:pt idx="76">
                  <c:v>564.22917352904585</c:v>
                </c:pt>
                <c:pt idx="77">
                  <c:v>403.42322989292836</c:v>
                </c:pt>
                <c:pt idx="78">
                  <c:v>477.55648547071229</c:v>
                </c:pt>
                <c:pt idx="79">
                  <c:v>705.3830899608472</c:v>
                </c:pt>
                <c:pt idx="80">
                  <c:v>439.3619967814949</c:v>
                </c:pt>
                <c:pt idx="81">
                  <c:v>371.68449528627269</c:v>
                </c:pt>
                <c:pt idx="82">
                  <c:v>616.38089911504414</c:v>
                </c:pt>
                <c:pt idx="83">
                  <c:v>598.34305615781045</c:v>
                </c:pt>
                <c:pt idx="84">
                  <c:v>654.78418104979039</c:v>
                </c:pt>
                <c:pt idx="85">
                  <c:v>570.53430492404482</c:v>
                </c:pt>
                <c:pt idx="86">
                  <c:v>506.64329750327022</c:v>
                </c:pt>
                <c:pt idx="87">
                  <c:v>733.42361626709362</c:v>
                </c:pt>
                <c:pt idx="88">
                  <c:v>744.83939481068353</c:v>
                </c:pt>
                <c:pt idx="89">
                  <c:v>670.71870662117044</c:v>
                </c:pt>
                <c:pt idx="90">
                  <c:v>752.93791390785236</c:v>
                </c:pt>
                <c:pt idx="91">
                  <c:v>340.86945194986072</c:v>
                </c:pt>
                <c:pt idx="92">
                  <c:v>1048.9335462873676</c:v>
                </c:pt>
                <c:pt idx="93">
                  <c:v>648.50086803874092</c:v>
                </c:pt>
                <c:pt idx="94">
                  <c:v>653.90393929051379</c:v>
                </c:pt>
                <c:pt idx="95">
                  <c:v>676.89719585671833</c:v>
                </c:pt>
                <c:pt idx="96">
                  <c:v>620.11430159629322</c:v>
                </c:pt>
                <c:pt idx="97">
                  <c:v>313.1661185546082</c:v>
                </c:pt>
                <c:pt idx="98">
                  <c:v>785.59228294442028</c:v>
                </c:pt>
                <c:pt idx="99">
                  <c:v>462.57236502208292</c:v>
                </c:pt>
                <c:pt idx="100">
                  <c:v>226.22733165807742</c:v>
                </c:pt>
                <c:pt idx="101">
                  <c:v>931.51954693568996</c:v>
                </c:pt>
                <c:pt idx="102">
                  <c:v>453.27205740422136</c:v>
                </c:pt>
                <c:pt idx="103">
                  <c:v>918.49374610999439</c:v>
                </c:pt>
                <c:pt idx="104">
                  <c:v>968.87481406604604</c:v>
                </c:pt>
                <c:pt idx="105">
                  <c:v>1180.6593290160913</c:v>
                </c:pt>
                <c:pt idx="106">
                  <c:v>498.40919625157693</c:v>
                </c:pt>
                <c:pt idx="107">
                  <c:v>869.40988178721716</c:v>
                </c:pt>
                <c:pt idx="108">
                  <c:v>584.74840648522479</c:v>
                </c:pt>
                <c:pt idx="109">
                  <c:v>973.60668300713417</c:v>
                </c:pt>
                <c:pt idx="110">
                  <c:v>848.35355007985402</c:v>
                </c:pt>
                <c:pt idx="111">
                  <c:v>683.61577995051437</c:v>
                </c:pt>
                <c:pt idx="112">
                  <c:v>1335.0625850363658</c:v>
                </c:pt>
                <c:pt idx="113">
                  <c:v>342.97608392960746</c:v>
                </c:pt>
                <c:pt idx="114">
                  <c:v>1047.3363334513997</c:v>
                </c:pt>
                <c:pt idx="115">
                  <c:v>422.2466259852809</c:v>
                </c:pt>
                <c:pt idx="116">
                  <c:v>694.40680152276502</c:v>
                </c:pt>
                <c:pt idx="117">
                  <c:v>186.7929920958251</c:v>
                </c:pt>
                <c:pt idx="118">
                  <c:v>213.6787158488988</c:v>
                </c:pt>
                <c:pt idx="119">
                  <c:v>794.45056882504025</c:v>
                </c:pt>
                <c:pt idx="120">
                  <c:v>1345.0736561378465</c:v>
                </c:pt>
                <c:pt idx="121">
                  <c:v>1039.8438817862386</c:v>
                </c:pt>
                <c:pt idx="122">
                  <c:v>498.73467563251995</c:v>
                </c:pt>
                <c:pt idx="123">
                  <c:v>720.28915240080721</c:v>
                </c:pt>
                <c:pt idx="124">
                  <c:v>182.26061683745229</c:v>
                </c:pt>
                <c:pt idx="125">
                  <c:v>641.88635356069574</c:v>
                </c:pt>
                <c:pt idx="126">
                  <c:v>326.67075911739232</c:v>
                </c:pt>
                <c:pt idx="127">
                  <c:v>489.04293840816183</c:v>
                </c:pt>
                <c:pt idx="128">
                  <c:v>1386.5814289010389</c:v>
                </c:pt>
                <c:pt idx="129">
                  <c:v>430.00102830134301</c:v>
                </c:pt>
                <c:pt idx="130">
                  <c:v>1096.2197567693213</c:v>
                </c:pt>
                <c:pt idx="131">
                  <c:v>883.42738062699732</c:v>
                </c:pt>
                <c:pt idx="132">
                  <c:v>433.0002078041399</c:v>
                </c:pt>
                <c:pt idx="133">
                  <c:v>1183.4772160381146</c:v>
                </c:pt>
                <c:pt idx="134">
                  <c:v>461.60628190774742</c:v>
                </c:pt>
                <c:pt idx="135">
                  <c:v>352.26309586515669</c:v>
                </c:pt>
                <c:pt idx="136">
                  <c:v>782.13631596867549</c:v>
                </c:pt>
                <c:pt idx="137">
                  <c:v>531.13598923608322</c:v>
                </c:pt>
                <c:pt idx="138">
                  <c:v>338.83144231451894</c:v>
                </c:pt>
                <c:pt idx="139">
                  <c:v>1177.7373972195817</c:v>
                </c:pt>
                <c:pt idx="140">
                  <c:v>446.0590308847008</c:v>
                </c:pt>
                <c:pt idx="141">
                  <c:v>565.15617867459287</c:v>
                </c:pt>
                <c:pt idx="142">
                  <c:v>349.4476261157107</c:v>
                </c:pt>
                <c:pt idx="143">
                  <c:v>547.53986540550568</c:v>
                </c:pt>
                <c:pt idx="144">
                  <c:v>295.86961503795072</c:v>
                </c:pt>
                <c:pt idx="145">
                  <c:v>1875.2155767082741</c:v>
                </c:pt>
                <c:pt idx="146">
                  <c:v>785.56395321963657</c:v>
                </c:pt>
                <c:pt idx="147">
                  <c:v>516.10657804832601</c:v>
                </c:pt>
                <c:pt idx="148">
                  <c:v>322.86085554798171</c:v>
                </c:pt>
              </c:numCache>
            </c:numRef>
          </c:yVal>
          <c:smooth val="1"/>
          <c:extLst>
            <c:ext xmlns:c16="http://schemas.microsoft.com/office/drawing/2014/chart" uri="{C3380CC4-5D6E-409C-BE32-E72D297353CC}">
              <c16:uniqueId val="{00000003-CF5F-4314-8B1C-451EB0881A65}"/>
            </c:ext>
          </c:extLst>
        </c:ser>
        <c:dLbls>
          <c:showLegendKey val="0"/>
          <c:showVal val="0"/>
          <c:showCatName val="0"/>
          <c:showSerName val="0"/>
          <c:showPercent val="0"/>
          <c:showBubbleSize val="0"/>
        </c:dLbls>
        <c:axId val="395039976"/>
        <c:axId val="395040760"/>
      </c:scatterChart>
      <c:valAx>
        <c:axId val="395039976"/>
        <c:scaling>
          <c:orientation val="minMax"/>
        </c:scaling>
        <c:delete val="0"/>
        <c:axPos val="b"/>
        <c:majorGridlines>
          <c:spPr>
            <a:ln>
              <a:solidFill>
                <a:srgbClr val="B7B7B7"/>
              </a:solidFill>
            </a:ln>
          </c:spPr>
        </c:majorGridlines>
        <c:title>
          <c:tx>
            <c:rich>
              <a:bodyPr/>
              <a:lstStyle/>
              <a:p>
                <a:pPr>
                  <a:defRPr/>
                </a:pPr>
                <a:r>
                  <a:rPr lang="en-US"/>
                  <a:t> PIT per capita </a:t>
                </a:r>
              </a:p>
            </c:rich>
          </c:tx>
          <c:overlay val="0"/>
        </c:title>
        <c:numFmt formatCode="0" sourceLinked="1"/>
        <c:majorTickMark val="cross"/>
        <c:minorTickMark val="cross"/>
        <c:tickLblPos val="nextTo"/>
        <c:spPr>
          <a:ln w="47625">
            <a:noFill/>
          </a:ln>
        </c:spPr>
        <c:crossAx val="395040760"/>
        <c:crosses val="autoZero"/>
        <c:crossBetween val="midCat"/>
      </c:valAx>
      <c:valAx>
        <c:axId val="395040760"/>
        <c:scaling>
          <c:orientation val="minMax"/>
        </c:scaling>
        <c:delete val="0"/>
        <c:axPos val="l"/>
        <c:majorGridlines>
          <c:spPr>
            <a:ln>
              <a:solidFill>
                <a:srgbClr val="B7B7B7"/>
              </a:solidFill>
            </a:ln>
          </c:spPr>
        </c:majorGridlines>
        <c:title>
          <c:tx>
            <c:rich>
              <a:bodyPr/>
              <a:lstStyle/>
              <a:p>
                <a:pPr>
                  <a:defRPr/>
                </a:pPr>
                <a:r>
                  <a:rPr lang="en-US"/>
                  <a:t> Single Tax per capita </a:t>
                </a:r>
              </a:p>
            </c:rich>
          </c:tx>
          <c:overlay val="0"/>
        </c:title>
        <c:numFmt formatCode="0" sourceLinked="1"/>
        <c:majorTickMark val="cross"/>
        <c:minorTickMark val="cross"/>
        <c:tickLblPos val="nextTo"/>
        <c:spPr>
          <a:ln w="47625">
            <a:noFill/>
          </a:ln>
        </c:spPr>
        <c:crossAx val="395039976"/>
        <c:crosses val="autoZero"/>
        <c:crossBetween val="midCat"/>
      </c:valAx>
    </c:plotArea>
    <c:plotVisOnly val="1"/>
    <c:dispBlanksAs val="zero"/>
    <c:showDLblsOverMax val="1"/>
  </c:chart>
  <c:txPr>
    <a:bodyPr/>
    <a:lstStyle/>
    <a:p>
      <a:pPr>
        <a:defRPr sz="16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0851427604371384"/>
          <c:y val="3.9901238760249307E-2"/>
          <c:w val="0.73566345195295746"/>
          <c:h val="0.79867280740850788"/>
        </c:manualLayout>
      </c:layout>
      <c:scatterChart>
        <c:scatterStyle val="lineMarker"/>
        <c:varyColors val="0"/>
        <c:ser>
          <c:idx val="0"/>
          <c:order val="0"/>
          <c:tx>
            <c:strRef>
              <c:f>'Question 4'!$T$1</c:f>
              <c:strCache>
                <c:ptCount val="1"/>
                <c:pt idx="0">
                  <c:v>PC Own Revenue without Single</c:v>
                </c:pt>
              </c:strCache>
            </c:strRef>
          </c:tx>
          <c:spPr>
            <a:ln w="47625">
              <a:noFill/>
            </a:ln>
          </c:spPr>
          <c:marker>
            <c:symbol val="circle"/>
            <c:size val="7"/>
            <c:spPr>
              <a:solidFill>
                <a:schemeClr val="accent1"/>
              </a:solidFill>
              <a:ln cmpd="sng">
                <a:solidFill>
                  <a:schemeClr val="accent1"/>
                </a:solidFill>
              </a:ln>
            </c:spPr>
          </c:marker>
          <c:dPt>
            <c:idx val="1"/>
            <c:marker>
              <c:symbol val="none"/>
            </c:marker>
            <c:bubble3D val="0"/>
            <c:extLst>
              <c:ext xmlns:c16="http://schemas.microsoft.com/office/drawing/2014/chart" uri="{C3380CC4-5D6E-409C-BE32-E72D297353CC}">
                <c16:uniqueId val="{00000000-DC10-4D06-B7CD-FC440329BC85}"/>
              </c:ext>
            </c:extLst>
          </c:dPt>
          <c:trendline>
            <c:spPr>
              <a:ln w="38100">
                <a:solidFill>
                  <a:srgbClr val="FF0000">
                    <a:alpha val="40000"/>
                  </a:srgbClr>
                </a:solidFill>
              </a:ln>
            </c:spPr>
            <c:trendlineType val="linear"/>
            <c:dispRSqr val="0"/>
            <c:dispEq val="0"/>
          </c:trendline>
          <c:trendline>
            <c:trendlineType val="linear"/>
            <c:dispRSqr val="1"/>
            <c:dispEq val="1"/>
            <c:trendlineLbl>
              <c:layout>
                <c:manualLayout>
                  <c:x val="-0.21865485059576037"/>
                  <c:y val="-0.2709693546201683"/>
                </c:manualLayout>
              </c:layout>
              <c:numFmt formatCode="General" sourceLinked="0"/>
              <c:txPr>
                <a:bodyPr/>
                <a:lstStyle/>
                <a:p>
                  <a:pPr>
                    <a:defRPr b="1"/>
                  </a:pPr>
                  <a:endParaRPr lang="en-US"/>
                </a:p>
              </c:txPr>
            </c:trendlineLbl>
          </c:trendline>
          <c:xVal>
            <c:numRef>
              <c:f>'Question 4'!$S$2:$S$1000</c:f>
              <c:numCache>
                <c:formatCode>0</c:formatCode>
                <c:ptCount val="999"/>
                <c:pt idx="0">
                  <c:v>965.89714313610637</c:v>
                </c:pt>
                <c:pt idx="1">
                  <c:v>1112.5791163892741</c:v>
                </c:pt>
                <c:pt idx="2">
                  <c:v>1192.6179015278556</c:v>
                </c:pt>
                <c:pt idx="3">
                  <c:v>1429.9149287016407</c:v>
                </c:pt>
                <c:pt idx="4">
                  <c:v>1440.1048652472939</c:v>
                </c:pt>
                <c:pt idx="5">
                  <c:v>1468.0933139554083</c:v>
                </c:pt>
                <c:pt idx="6">
                  <c:v>1473.4995657728505</c:v>
                </c:pt>
                <c:pt idx="7">
                  <c:v>1478.1745135590625</c:v>
                </c:pt>
                <c:pt idx="8">
                  <c:v>1489.2863972387825</c:v>
                </c:pt>
                <c:pt idx="9">
                  <c:v>1608.2421415061508</c:v>
                </c:pt>
                <c:pt idx="10">
                  <c:v>1643.2537181095774</c:v>
                </c:pt>
                <c:pt idx="11">
                  <c:v>1705.7351169536696</c:v>
                </c:pt>
                <c:pt idx="12">
                  <c:v>1715.3206302691722</c:v>
                </c:pt>
                <c:pt idx="13">
                  <c:v>1719.7937641131325</c:v>
                </c:pt>
                <c:pt idx="14">
                  <c:v>1722.4530194411866</c:v>
                </c:pt>
                <c:pt idx="15">
                  <c:v>1734.7373962034785</c:v>
                </c:pt>
                <c:pt idx="16">
                  <c:v>1790.8187578642383</c:v>
                </c:pt>
                <c:pt idx="17">
                  <c:v>1823.8452549554088</c:v>
                </c:pt>
                <c:pt idx="18">
                  <c:v>1848.143724481396</c:v>
                </c:pt>
                <c:pt idx="19">
                  <c:v>1859.6257673575717</c:v>
                </c:pt>
                <c:pt idx="20">
                  <c:v>1865.4365520918786</c:v>
                </c:pt>
                <c:pt idx="21">
                  <c:v>1885.0326528947701</c:v>
                </c:pt>
                <c:pt idx="22">
                  <c:v>1912.0685288802454</c:v>
                </c:pt>
                <c:pt idx="23">
                  <c:v>1949.8024654350809</c:v>
                </c:pt>
                <c:pt idx="24">
                  <c:v>1971.0396993520521</c:v>
                </c:pt>
                <c:pt idx="25">
                  <c:v>1975.1327673041187</c:v>
                </c:pt>
                <c:pt idx="26">
                  <c:v>1977.4218437423972</c:v>
                </c:pt>
                <c:pt idx="27">
                  <c:v>1980.8615620867217</c:v>
                </c:pt>
                <c:pt idx="28">
                  <c:v>1992.5857707030748</c:v>
                </c:pt>
                <c:pt idx="29">
                  <c:v>1997.0229877815962</c:v>
                </c:pt>
                <c:pt idx="30">
                  <c:v>2029.9003877599309</c:v>
                </c:pt>
                <c:pt idx="31">
                  <c:v>2048.718971252812</c:v>
                </c:pt>
                <c:pt idx="32">
                  <c:v>2077.9573455945147</c:v>
                </c:pt>
                <c:pt idx="33">
                  <c:v>2084.7002929105861</c:v>
                </c:pt>
                <c:pt idx="34">
                  <c:v>2088.054713222492</c:v>
                </c:pt>
                <c:pt idx="35">
                  <c:v>2092.1742930859386</c:v>
                </c:pt>
                <c:pt idx="36">
                  <c:v>2100.4244029705446</c:v>
                </c:pt>
                <c:pt idx="37">
                  <c:v>2107.6540384191098</c:v>
                </c:pt>
                <c:pt idx="38">
                  <c:v>2159.381233698391</c:v>
                </c:pt>
                <c:pt idx="39">
                  <c:v>2176.6127474150662</c:v>
                </c:pt>
                <c:pt idx="40">
                  <c:v>2177.1078791489858</c:v>
                </c:pt>
                <c:pt idx="41">
                  <c:v>2183.4296005013816</c:v>
                </c:pt>
                <c:pt idx="42">
                  <c:v>2211.899642603129</c:v>
                </c:pt>
                <c:pt idx="43">
                  <c:v>2221.397669608149</c:v>
                </c:pt>
                <c:pt idx="44">
                  <c:v>2255.5814659407365</c:v>
                </c:pt>
                <c:pt idx="45">
                  <c:v>2260.2581302854505</c:v>
                </c:pt>
                <c:pt idx="46">
                  <c:v>2278.2440990157625</c:v>
                </c:pt>
                <c:pt idx="47">
                  <c:v>2291.3940941977039</c:v>
                </c:pt>
                <c:pt idx="48">
                  <c:v>2307.0503275944525</c:v>
                </c:pt>
                <c:pt idx="49">
                  <c:v>2327.1191691900081</c:v>
                </c:pt>
                <c:pt idx="50">
                  <c:v>2332.0280053478241</c:v>
                </c:pt>
                <c:pt idx="51">
                  <c:v>2360.3593151085142</c:v>
                </c:pt>
                <c:pt idx="52">
                  <c:v>2370.7686321786791</c:v>
                </c:pt>
                <c:pt idx="53">
                  <c:v>2370.9643003890105</c:v>
                </c:pt>
                <c:pt idx="54">
                  <c:v>2379.6399281210847</c:v>
                </c:pt>
                <c:pt idx="55">
                  <c:v>2385.8303556764304</c:v>
                </c:pt>
                <c:pt idx="56">
                  <c:v>2389.7665736729718</c:v>
                </c:pt>
                <c:pt idx="57">
                  <c:v>2447.6131398940097</c:v>
                </c:pt>
                <c:pt idx="58">
                  <c:v>2485.6559783129464</c:v>
                </c:pt>
                <c:pt idx="59">
                  <c:v>2512.6884973909964</c:v>
                </c:pt>
                <c:pt idx="60">
                  <c:v>2518.6272486478238</c:v>
                </c:pt>
                <c:pt idx="61">
                  <c:v>2523.7326077868715</c:v>
                </c:pt>
                <c:pt idx="62">
                  <c:v>2525.0218297840202</c:v>
                </c:pt>
                <c:pt idx="63">
                  <c:v>2525.1803742273205</c:v>
                </c:pt>
                <c:pt idx="64">
                  <c:v>2528.1695364942238</c:v>
                </c:pt>
                <c:pt idx="65">
                  <c:v>2529.6266556092537</c:v>
                </c:pt>
                <c:pt idx="66">
                  <c:v>2574.0840147808535</c:v>
                </c:pt>
                <c:pt idx="67">
                  <c:v>2600.1916066671552</c:v>
                </c:pt>
                <c:pt idx="68">
                  <c:v>2606.1523229230456</c:v>
                </c:pt>
                <c:pt idx="69">
                  <c:v>2622.6172726030763</c:v>
                </c:pt>
                <c:pt idx="70">
                  <c:v>2636.2922513341086</c:v>
                </c:pt>
                <c:pt idx="71">
                  <c:v>2641.3328465590484</c:v>
                </c:pt>
                <c:pt idx="72">
                  <c:v>2644.8161506601086</c:v>
                </c:pt>
                <c:pt idx="73">
                  <c:v>2651.7818807473873</c:v>
                </c:pt>
                <c:pt idx="74">
                  <c:v>2669.0180572692634</c:v>
                </c:pt>
                <c:pt idx="75">
                  <c:v>2739.3266758011855</c:v>
                </c:pt>
                <c:pt idx="76">
                  <c:v>2742.8077723597462</c:v>
                </c:pt>
                <c:pt idx="77">
                  <c:v>2771.6428707046812</c:v>
                </c:pt>
                <c:pt idx="78">
                  <c:v>2804.8248831240257</c:v>
                </c:pt>
                <c:pt idx="79">
                  <c:v>2809.845811560017</c:v>
                </c:pt>
                <c:pt idx="80">
                  <c:v>2836.4186186594793</c:v>
                </c:pt>
                <c:pt idx="81">
                  <c:v>2867.0263273804962</c:v>
                </c:pt>
                <c:pt idx="82">
                  <c:v>2886.8196827644329</c:v>
                </c:pt>
                <c:pt idx="83">
                  <c:v>2906.4524345121731</c:v>
                </c:pt>
                <c:pt idx="84">
                  <c:v>2909.7745558988568</c:v>
                </c:pt>
                <c:pt idx="85">
                  <c:v>2923.7329599427535</c:v>
                </c:pt>
                <c:pt idx="86">
                  <c:v>2929.4354475914238</c:v>
                </c:pt>
                <c:pt idx="87">
                  <c:v>2931.5339671620923</c:v>
                </c:pt>
                <c:pt idx="88">
                  <c:v>2942.5044576852461</c:v>
                </c:pt>
                <c:pt idx="89">
                  <c:v>2984.6871841875995</c:v>
                </c:pt>
                <c:pt idx="90">
                  <c:v>2999.626830966839</c:v>
                </c:pt>
                <c:pt idx="91">
                  <c:v>3045.1995821727014</c:v>
                </c:pt>
                <c:pt idx="92">
                  <c:v>3066.0398446373083</c:v>
                </c:pt>
                <c:pt idx="93">
                  <c:v>3068.733291767554</c:v>
                </c:pt>
                <c:pt idx="94">
                  <c:v>3145.8131741291409</c:v>
                </c:pt>
                <c:pt idx="95">
                  <c:v>3237.4964229118518</c:v>
                </c:pt>
                <c:pt idx="96">
                  <c:v>3240.138588582653</c:v>
                </c:pt>
                <c:pt idx="97">
                  <c:v>3265.8071853836786</c:v>
                </c:pt>
                <c:pt idx="98">
                  <c:v>3295.7846612574594</c:v>
                </c:pt>
                <c:pt idx="99">
                  <c:v>3407.4969510663882</c:v>
                </c:pt>
                <c:pt idx="100">
                  <c:v>3429.0096375484477</c:v>
                </c:pt>
                <c:pt idx="101">
                  <c:v>3431.6791553921953</c:v>
                </c:pt>
                <c:pt idx="102">
                  <c:v>3439.8229009483443</c:v>
                </c:pt>
                <c:pt idx="103">
                  <c:v>3451.3399640145781</c:v>
                </c:pt>
                <c:pt idx="104">
                  <c:v>3488.6272009177205</c:v>
                </c:pt>
                <c:pt idx="105">
                  <c:v>3534.6295039943407</c:v>
                </c:pt>
                <c:pt idx="106">
                  <c:v>3566.3839145191323</c:v>
                </c:pt>
                <c:pt idx="107">
                  <c:v>3580.2200161467117</c:v>
                </c:pt>
                <c:pt idx="108">
                  <c:v>3611.0694953044249</c:v>
                </c:pt>
                <c:pt idx="109">
                  <c:v>3612.6913113200362</c:v>
                </c:pt>
                <c:pt idx="110">
                  <c:v>3655.3802934961086</c:v>
                </c:pt>
                <c:pt idx="111">
                  <c:v>3677.7924342841866</c:v>
                </c:pt>
                <c:pt idx="112">
                  <c:v>3786.4031824521371</c:v>
                </c:pt>
                <c:pt idx="113">
                  <c:v>3838.4351176432669</c:v>
                </c:pt>
                <c:pt idx="114">
                  <c:v>3849.7065007835308</c:v>
                </c:pt>
                <c:pt idx="115">
                  <c:v>3851.9746224518058</c:v>
                </c:pt>
                <c:pt idx="116">
                  <c:v>3885.7413416201362</c:v>
                </c:pt>
                <c:pt idx="117">
                  <c:v>3947.4111918938679</c:v>
                </c:pt>
                <c:pt idx="118">
                  <c:v>3991.0139228463891</c:v>
                </c:pt>
                <c:pt idx="119">
                  <c:v>4032.5299417692399</c:v>
                </c:pt>
                <c:pt idx="120">
                  <c:v>4058.895691313227</c:v>
                </c:pt>
                <c:pt idx="121">
                  <c:v>4061.1500785232347</c:v>
                </c:pt>
                <c:pt idx="122">
                  <c:v>4072.0666763072081</c:v>
                </c:pt>
                <c:pt idx="123">
                  <c:v>4172.2903743381039</c:v>
                </c:pt>
                <c:pt idx="124">
                  <c:v>4193.5169459513763</c:v>
                </c:pt>
                <c:pt idx="125">
                  <c:v>4360.5823663532856</c:v>
                </c:pt>
                <c:pt idx="126">
                  <c:v>4376.835950977561</c:v>
                </c:pt>
                <c:pt idx="127">
                  <c:v>4407.1869463433068</c:v>
                </c:pt>
                <c:pt idx="128">
                  <c:v>4424.0634573767493</c:v>
                </c:pt>
                <c:pt idx="129">
                  <c:v>4462.5073877456907</c:v>
                </c:pt>
                <c:pt idx="130">
                  <c:v>4599.903900111397</c:v>
                </c:pt>
                <c:pt idx="131">
                  <c:v>4602.037963783082</c:v>
                </c:pt>
                <c:pt idx="132">
                  <c:v>4746.7310595579092</c:v>
                </c:pt>
                <c:pt idx="133">
                  <c:v>4824.6032385542367</c:v>
                </c:pt>
                <c:pt idx="134">
                  <c:v>4866.1587729511875</c:v>
                </c:pt>
                <c:pt idx="135">
                  <c:v>4966.8447577034503</c:v>
                </c:pt>
                <c:pt idx="136">
                  <c:v>5181.4172965611169</c:v>
                </c:pt>
                <c:pt idx="137">
                  <c:v>5400.4736014940963</c:v>
                </c:pt>
                <c:pt idx="138">
                  <c:v>5453.3070021299263</c:v>
                </c:pt>
                <c:pt idx="139">
                  <c:v>5475.3781591611214</c:v>
                </c:pt>
                <c:pt idx="140">
                  <c:v>5724.0162819077686</c:v>
                </c:pt>
                <c:pt idx="141">
                  <c:v>5965.0189165654956</c:v>
                </c:pt>
                <c:pt idx="142">
                  <c:v>5994.3743882548924</c:v>
                </c:pt>
                <c:pt idx="143">
                  <c:v>6054.6173008239948</c:v>
                </c:pt>
                <c:pt idx="144">
                  <c:v>6308.1829101043641</c:v>
                </c:pt>
                <c:pt idx="145">
                  <c:v>6352.9136214214404</c:v>
                </c:pt>
                <c:pt idx="146">
                  <c:v>6475.3946015301262</c:v>
                </c:pt>
                <c:pt idx="147">
                  <c:v>6959.1916308466352</c:v>
                </c:pt>
                <c:pt idx="148">
                  <c:v>7376.6457119434053</c:v>
                </c:pt>
              </c:numCache>
            </c:numRef>
          </c:xVal>
          <c:yVal>
            <c:numRef>
              <c:f>'Question 4'!$T$2:$T$1000</c:f>
              <c:numCache>
                <c:formatCode>0</c:formatCode>
                <c:ptCount val="999"/>
                <c:pt idx="0">
                  <c:v>958.28475004881875</c:v>
                </c:pt>
                <c:pt idx="1">
                  <c:v>300.09268897364768</c:v>
                </c:pt>
                <c:pt idx="2">
                  <c:v>509.86048397615053</c:v>
                </c:pt>
                <c:pt idx="3">
                  <c:v>481.92973769495643</c:v>
                </c:pt>
                <c:pt idx="4">
                  <c:v>409.87964164664839</c:v>
                </c:pt>
                <c:pt idx="5">
                  <c:v>310.7834543352601</c:v>
                </c:pt>
                <c:pt idx="6">
                  <c:v>37.867653129302873</c:v>
                </c:pt>
                <c:pt idx="7">
                  <c:v>362.48459092998314</c:v>
                </c:pt>
                <c:pt idx="8">
                  <c:v>330.25119234389717</c:v>
                </c:pt>
                <c:pt idx="9">
                  <c:v>381.73547125845448</c:v>
                </c:pt>
                <c:pt idx="10">
                  <c:v>517.37699742088387</c:v>
                </c:pt>
                <c:pt idx="11">
                  <c:v>566.14790282902823</c:v>
                </c:pt>
                <c:pt idx="12">
                  <c:v>292.0789949212799</c:v>
                </c:pt>
                <c:pt idx="13">
                  <c:v>132.8378846674409</c:v>
                </c:pt>
                <c:pt idx="14">
                  <c:v>174.77877910889757</c:v>
                </c:pt>
                <c:pt idx="15">
                  <c:v>274.66439311763605</c:v>
                </c:pt>
                <c:pt idx="16">
                  <c:v>669.98895819536415</c:v>
                </c:pt>
                <c:pt idx="17">
                  <c:v>232.67685046368996</c:v>
                </c:pt>
                <c:pt idx="18">
                  <c:v>425.72084993414558</c:v>
                </c:pt>
                <c:pt idx="19">
                  <c:v>388.13593196662509</c:v>
                </c:pt>
                <c:pt idx="20">
                  <c:v>236.0816587366694</c:v>
                </c:pt>
                <c:pt idx="21">
                  <c:v>714.4049102107972</c:v>
                </c:pt>
                <c:pt idx="22">
                  <c:v>688.09061004784689</c:v>
                </c:pt>
                <c:pt idx="23">
                  <c:v>250.40826085253607</c:v>
                </c:pt>
                <c:pt idx="24">
                  <c:v>1371.2441887688988</c:v>
                </c:pt>
                <c:pt idx="25">
                  <c:v>482.4370324919995</c:v>
                </c:pt>
                <c:pt idx="26">
                  <c:v>367.76120564418034</c:v>
                </c:pt>
                <c:pt idx="27">
                  <c:v>599.75742522299447</c:v>
                </c:pt>
                <c:pt idx="28">
                  <c:v>149.65964782442262</c:v>
                </c:pt>
                <c:pt idx="29">
                  <c:v>578.2989420262187</c:v>
                </c:pt>
                <c:pt idx="30">
                  <c:v>458.91578248639553</c:v>
                </c:pt>
                <c:pt idx="31">
                  <c:v>660.66706466126493</c:v>
                </c:pt>
                <c:pt idx="32">
                  <c:v>537.14581692464287</c:v>
                </c:pt>
                <c:pt idx="33">
                  <c:v>788.99192873546178</c:v>
                </c:pt>
                <c:pt idx="34">
                  <c:v>521.76943480932732</c:v>
                </c:pt>
                <c:pt idx="35">
                  <c:v>985.29742486207567</c:v>
                </c:pt>
                <c:pt idx="36">
                  <c:v>609.69302478235477</c:v>
                </c:pt>
                <c:pt idx="37">
                  <c:v>379.03791607219034</c:v>
                </c:pt>
                <c:pt idx="38">
                  <c:v>317.72789262140935</c:v>
                </c:pt>
                <c:pt idx="39">
                  <c:v>363.64822076003765</c:v>
                </c:pt>
                <c:pt idx="40">
                  <c:v>368.86833037842234</c:v>
                </c:pt>
                <c:pt idx="41">
                  <c:v>434.48838529279425</c:v>
                </c:pt>
                <c:pt idx="42">
                  <c:v>850.67307574679944</c:v>
                </c:pt>
                <c:pt idx="43">
                  <c:v>453.50571007008483</c:v>
                </c:pt>
                <c:pt idx="44">
                  <c:v>1698.1681075753311</c:v>
                </c:pt>
                <c:pt idx="45">
                  <c:v>924.04520434669666</c:v>
                </c:pt>
                <c:pt idx="46">
                  <c:v>462.80140753348621</c:v>
                </c:pt>
                <c:pt idx="47">
                  <c:v>375.27991461459243</c:v>
                </c:pt>
                <c:pt idx="48">
                  <c:v>1927.7187448589191</c:v>
                </c:pt>
                <c:pt idx="49">
                  <c:v>1051.7127371940448</c:v>
                </c:pt>
                <c:pt idx="50">
                  <c:v>468.31660197524474</c:v>
                </c:pt>
                <c:pt idx="51">
                  <c:v>440.19572829716191</c:v>
                </c:pt>
                <c:pt idx="52">
                  <c:v>667.7972988020191</c:v>
                </c:pt>
                <c:pt idx="53">
                  <c:v>954.38457695113061</c:v>
                </c:pt>
                <c:pt idx="54">
                  <c:v>325.02376789271557</c:v>
                </c:pt>
                <c:pt idx="55">
                  <c:v>443.15917119545605</c:v>
                </c:pt>
                <c:pt idx="56">
                  <c:v>1022.3259150396582</c:v>
                </c:pt>
                <c:pt idx="57">
                  <c:v>1499.7856012002949</c:v>
                </c:pt>
                <c:pt idx="58">
                  <c:v>1932.0434376599603</c:v>
                </c:pt>
                <c:pt idx="59">
                  <c:v>167.79718699330797</c:v>
                </c:pt>
                <c:pt idx="60">
                  <c:v>329.88504503620339</c:v>
                </c:pt>
                <c:pt idx="61">
                  <c:v>403.39468151061044</c:v>
                </c:pt>
                <c:pt idx="62">
                  <c:v>563.92886799577104</c:v>
                </c:pt>
                <c:pt idx="63">
                  <c:v>696.18637587941578</c:v>
                </c:pt>
                <c:pt idx="64">
                  <c:v>298.68431588330077</c:v>
                </c:pt>
                <c:pt idx="65">
                  <c:v>441.41920701192481</c:v>
                </c:pt>
                <c:pt idx="66">
                  <c:v>659.17504157115002</c:v>
                </c:pt>
                <c:pt idx="67">
                  <c:v>424.56715057311146</c:v>
                </c:pt>
                <c:pt idx="68">
                  <c:v>515.24609239980941</c:v>
                </c:pt>
                <c:pt idx="69">
                  <c:v>482.23174103117566</c:v>
                </c:pt>
                <c:pt idx="70">
                  <c:v>136.13256289371262</c:v>
                </c:pt>
                <c:pt idx="71">
                  <c:v>381.25559269328807</c:v>
                </c:pt>
                <c:pt idx="72">
                  <c:v>450.97881651095474</c:v>
                </c:pt>
                <c:pt idx="73">
                  <c:v>1927.4921776928124</c:v>
                </c:pt>
                <c:pt idx="74">
                  <c:v>865.93132063414021</c:v>
                </c:pt>
                <c:pt idx="75">
                  <c:v>799.75965868627031</c:v>
                </c:pt>
                <c:pt idx="76">
                  <c:v>1188.2075163577558</c:v>
                </c:pt>
                <c:pt idx="77">
                  <c:v>529.30819114168332</c:v>
                </c:pt>
                <c:pt idx="78">
                  <c:v>825.54477037308652</c:v>
                </c:pt>
                <c:pt idx="79">
                  <c:v>398.30891437069033</c:v>
                </c:pt>
                <c:pt idx="80">
                  <c:v>551.6940445880706</c:v>
                </c:pt>
                <c:pt idx="81">
                  <c:v>580.62759357195785</c:v>
                </c:pt>
                <c:pt idx="82">
                  <c:v>917.78879494311002</c:v>
                </c:pt>
                <c:pt idx="83">
                  <c:v>779.11991540785505</c:v>
                </c:pt>
                <c:pt idx="84">
                  <c:v>314.82348426734853</c:v>
                </c:pt>
                <c:pt idx="85">
                  <c:v>1644.843241849163</c:v>
                </c:pt>
                <c:pt idx="86">
                  <c:v>918.94783427173979</c:v>
                </c:pt>
                <c:pt idx="87">
                  <c:v>867.11500210499389</c:v>
                </c:pt>
                <c:pt idx="88">
                  <c:v>2132.6191537049226</c:v>
                </c:pt>
                <c:pt idx="89">
                  <c:v>370.77916727167121</c:v>
                </c:pt>
                <c:pt idx="90">
                  <c:v>797.0450588908966</c:v>
                </c:pt>
                <c:pt idx="91">
                  <c:v>597.83418871866309</c:v>
                </c:pt>
                <c:pt idx="92">
                  <c:v>555.04206364513016</c:v>
                </c:pt>
                <c:pt idx="93">
                  <c:v>529.93409725585138</c:v>
                </c:pt>
                <c:pt idx="94">
                  <c:v>815.79373514793394</c:v>
                </c:pt>
                <c:pt idx="95">
                  <c:v>784.34121244635196</c:v>
                </c:pt>
                <c:pt idx="96">
                  <c:v>619.55764881959067</c:v>
                </c:pt>
                <c:pt idx="97">
                  <c:v>220.01153682501018</c:v>
                </c:pt>
                <c:pt idx="98">
                  <c:v>514.49783102087679</c:v>
                </c:pt>
                <c:pt idx="99">
                  <c:v>885.16885274258266</c:v>
                </c:pt>
                <c:pt idx="100">
                  <c:v>677.18481749648618</c:v>
                </c:pt>
                <c:pt idx="101">
                  <c:v>735.8590331326086</c:v>
                </c:pt>
                <c:pt idx="102">
                  <c:v>645.2953863664975</c:v>
                </c:pt>
                <c:pt idx="103">
                  <c:v>691.19437438609054</c:v>
                </c:pt>
                <c:pt idx="104">
                  <c:v>848.00477752718291</c:v>
                </c:pt>
                <c:pt idx="105">
                  <c:v>1042.6966139624028</c:v>
                </c:pt>
                <c:pt idx="106">
                  <c:v>445.78343425241786</c:v>
                </c:pt>
                <c:pt idx="107">
                  <c:v>847.32778232190492</c:v>
                </c:pt>
                <c:pt idx="108">
                  <c:v>535.18667107467161</c:v>
                </c:pt>
                <c:pt idx="109">
                  <c:v>1147.3720377766545</c:v>
                </c:pt>
                <c:pt idx="110">
                  <c:v>733.12488006941862</c:v>
                </c:pt>
                <c:pt idx="111">
                  <c:v>708.15001575797237</c:v>
                </c:pt>
                <c:pt idx="112">
                  <c:v>948.93762509077078</c:v>
                </c:pt>
                <c:pt idx="113">
                  <c:v>241.13370721330497</c:v>
                </c:pt>
                <c:pt idx="114">
                  <c:v>1014.7722417299931</c:v>
                </c:pt>
                <c:pt idx="115">
                  <c:v>1311.7813366331213</c:v>
                </c:pt>
                <c:pt idx="116">
                  <c:v>706.39957688138577</c:v>
                </c:pt>
                <c:pt idx="117">
                  <c:v>422.66105435426022</c:v>
                </c:pt>
                <c:pt idx="118">
                  <c:v>169.36532652634509</c:v>
                </c:pt>
                <c:pt idx="119">
                  <c:v>926.55080395643733</c:v>
                </c:pt>
                <c:pt idx="120">
                  <c:v>1335.636942874705</c:v>
                </c:pt>
                <c:pt idx="121">
                  <c:v>950.59064633200819</c:v>
                </c:pt>
                <c:pt idx="122">
                  <c:v>836.59085869785235</c:v>
                </c:pt>
                <c:pt idx="123">
                  <c:v>1216.4807086327824</c:v>
                </c:pt>
                <c:pt idx="124">
                  <c:v>70.186941932891287</c:v>
                </c:pt>
                <c:pt idx="125">
                  <c:v>2327.0319328113374</c:v>
                </c:pt>
                <c:pt idx="126">
                  <c:v>553.15656358818433</c:v>
                </c:pt>
                <c:pt idx="127">
                  <c:v>585.27828956408223</c:v>
                </c:pt>
                <c:pt idx="128">
                  <c:v>1277.3931709847839</c:v>
                </c:pt>
                <c:pt idx="129">
                  <c:v>386.93018387226942</c:v>
                </c:pt>
                <c:pt idx="130">
                  <c:v>754.29207004833029</c:v>
                </c:pt>
                <c:pt idx="131">
                  <c:v>772.79141144597077</c:v>
                </c:pt>
                <c:pt idx="132">
                  <c:v>903.86647192347198</c:v>
                </c:pt>
                <c:pt idx="133">
                  <c:v>1888.2907666942815</c:v>
                </c:pt>
                <c:pt idx="134">
                  <c:v>465.75132109270032</c:v>
                </c:pt>
                <c:pt idx="135">
                  <c:v>160.29475243613379</c:v>
                </c:pt>
                <c:pt idx="136">
                  <c:v>3084.1641011235952</c:v>
                </c:pt>
                <c:pt idx="137">
                  <c:v>345.68571371194469</c:v>
                </c:pt>
                <c:pt idx="138">
                  <c:v>375.54076606318779</c:v>
                </c:pt>
                <c:pt idx="139">
                  <c:v>689.48912666349815</c:v>
                </c:pt>
                <c:pt idx="140">
                  <c:v>1651.2188824252657</c:v>
                </c:pt>
                <c:pt idx="141">
                  <c:v>883.98677397747724</c:v>
                </c:pt>
                <c:pt idx="142">
                  <c:v>1408.3902436538126</c:v>
                </c:pt>
                <c:pt idx="143">
                  <c:v>286.76029382931932</c:v>
                </c:pt>
                <c:pt idx="144">
                  <c:v>1388.5357957779886</c:v>
                </c:pt>
                <c:pt idx="145">
                  <c:v>2259.0743392759491</c:v>
                </c:pt>
                <c:pt idx="146">
                  <c:v>259.7456578737648</c:v>
                </c:pt>
                <c:pt idx="147">
                  <c:v>3292.0004456798561</c:v>
                </c:pt>
                <c:pt idx="148">
                  <c:v>2188.7710224572129</c:v>
                </c:pt>
              </c:numCache>
            </c:numRef>
          </c:yVal>
          <c:smooth val="1"/>
          <c:extLst>
            <c:ext xmlns:c16="http://schemas.microsoft.com/office/drawing/2014/chart" uri="{C3380CC4-5D6E-409C-BE32-E72D297353CC}">
              <c16:uniqueId val="{00000002-DC10-4D06-B7CD-FC440329BC85}"/>
            </c:ext>
          </c:extLst>
        </c:ser>
        <c:dLbls>
          <c:showLegendKey val="0"/>
          <c:showVal val="0"/>
          <c:showCatName val="0"/>
          <c:showSerName val="0"/>
          <c:showPercent val="0"/>
          <c:showBubbleSize val="0"/>
        </c:dLbls>
        <c:axId val="395041544"/>
        <c:axId val="395042328"/>
      </c:scatterChart>
      <c:valAx>
        <c:axId val="395041544"/>
        <c:scaling>
          <c:orientation val="minMax"/>
        </c:scaling>
        <c:delete val="0"/>
        <c:axPos val="b"/>
        <c:majorGridlines>
          <c:spPr>
            <a:ln>
              <a:solidFill>
                <a:srgbClr val="B7B7B7"/>
              </a:solidFill>
            </a:ln>
          </c:spPr>
        </c:majorGridlines>
        <c:title>
          <c:tx>
            <c:rich>
              <a:bodyPr/>
              <a:lstStyle/>
              <a:p>
                <a:pPr>
                  <a:defRPr/>
                </a:pPr>
                <a:r>
                  <a:rPr lang="en-US"/>
                  <a:t> PIT per capita</a:t>
                </a:r>
              </a:p>
            </c:rich>
          </c:tx>
          <c:overlay val="0"/>
        </c:title>
        <c:numFmt formatCode="0" sourceLinked="1"/>
        <c:majorTickMark val="cross"/>
        <c:minorTickMark val="cross"/>
        <c:tickLblPos val="nextTo"/>
        <c:spPr>
          <a:ln w="47625">
            <a:noFill/>
          </a:ln>
        </c:spPr>
        <c:crossAx val="395042328"/>
        <c:crosses val="autoZero"/>
        <c:crossBetween val="midCat"/>
      </c:valAx>
      <c:valAx>
        <c:axId val="395042328"/>
        <c:scaling>
          <c:orientation val="minMax"/>
        </c:scaling>
        <c:delete val="0"/>
        <c:axPos val="l"/>
        <c:majorGridlines>
          <c:spPr>
            <a:ln>
              <a:solidFill>
                <a:srgbClr val="B7B7B7"/>
              </a:solidFill>
            </a:ln>
          </c:spPr>
        </c:majorGridlines>
        <c:title>
          <c:tx>
            <c:rich>
              <a:bodyPr/>
              <a:lstStyle/>
              <a:p>
                <a:pPr>
                  <a:defRPr sz="1400"/>
                </a:pPr>
                <a:r>
                  <a:rPr lang="en-US" sz="1400" dirty="0"/>
                  <a:t> Other</a:t>
                </a:r>
                <a:r>
                  <a:rPr lang="en-US" sz="1400" baseline="0" dirty="0"/>
                  <a:t> O</a:t>
                </a:r>
                <a:r>
                  <a:rPr lang="en-US" sz="1400" dirty="0"/>
                  <a:t>wn Revenue Per capita</a:t>
                </a:r>
              </a:p>
              <a:p>
                <a:pPr>
                  <a:defRPr sz="1400"/>
                </a:pPr>
                <a:endParaRPr lang="en-US" sz="1400" dirty="0"/>
              </a:p>
            </c:rich>
          </c:tx>
          <c:layout>
            <c:manualLayout>
              <c:xMode val="edge"/>
              <c:yMode val="edge"/>
              <c:x val="1.8404910939070727E-2"/>
              <c:y val="0.15171635619472126"/>
            </c:manualLayout>
          </c:layout>
          <c:overlay val="0"/>
        </c:title>
        <c:numFmt formatCode="0" sourceLinked="1"/>
        <c:majorTickMark val="cross"/>
        <c:minorTickMark val="cross"/>
        <c:tickLblPos val="nextTo"/>
        <c:spPr>
          <a:ln w="47625">
            <a:noFill/>
          </a:ln>
        </c:spPr>
        <c:crossAx val="395041544"/>
        <c:crosses val="autoZero"/>
        <c:crossBetween val="midCat"/>
      </c:valAx>
    </c:plotArea>
    <c:plotVisOnly val="1"/>
    <c:dispBlanksAs val="zero"/>
    <c:showDLblsOverMax val="1"/>
  </c:chart>
  <c:txPr>
    <a:bodyPr/>
    <a:lstStyle/>
    <a:p>
      <a:pPr>
        <a:defRPr sz="16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'[Copy of 2018 revenues local grants version 23.7.19. ER.xlsx]OTHscattergraphsOwnRev'!$G$1</c:f>
              <c:strCache>
                <c:ptCount val="1"/>
                <c:pt idx="0">
                  <c:v>Single Tax PC</c:v>
                </c:pt>
              </c:strCache>
            </c:strRef>
          </c:tx>
          <c:spPr>
            <a:ln w="19050" cap="rnd">
              <a:noFill/>
              <a:round/>
            </a:ln>
            <a:effectLst/>
          </c:spPr>
          <c:marker>
            <c:symbol val="circle"/>
            <c:size val="5"/>
            <c:spPr>
              <a:solidFill>
                <a:schemeClr val="accent1"/>
              </a:solidFill>
              <a:ln w="9525">
                <a:solidFill>
                  <a:schemeClr val="accent1"/>
                </a:solidFill>
              </a:ln>
              <a:effectLst/>
            </c:spPr>
          </c:marker>
          <c:trendline>
            <c:spPr>
              <a:ln w="19050" cap="rnd">
                <a:solidFill>
                  <a:srgbClr val="FF0000"/>
                </a:solidFill>
                <a:prstDash val="solid"/>
              </a:ln>
              <a:effectLst/>
            </c:spPr>
            <c:trendlineType val="linear"/>
            <c:dispRSqr val="0"/>
            <c:dispEq val="0"/>
          </c:trendline>
          <c:trendline>
            <c:spPr>
              <a:ln w="19050" cap="rnd">
                <a:solidFill>
                  <a:schemeClr val="accent1"/>
                </a:solidFill>
                <a:prstDash val="sysDot"/>
              </a:ln>
              <a:effectLst/>
            </c:spPr>
            <c:trendlineType val="linear"/>
            <c:dispRSqr val="1"/>
            <c:dispEq val="1"/>
            <c:trendlineLbl>
              <c:layout>
                <c:manualLayout>
                  <c:x val="7.4823835417556508E-2"/>
                  <c:y val="-0.20356585382774289"/>
                </c:manualLayout>
              </c:layout>
              <c:numFmt formatCode="General" sourceLinked="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trendlineLbl>
          </c:trendline>
          <c:xVal>
            <c:numRef>
              <c:f>'[Copy of 2018 revenues local grants version 23.7.19. ER.xlsx]OTHscattergraphsOwnRev'!$F$2:$F$663</c:f>
              <c:numCache>
                <c:formatCode>#,##0</c:formatCode>
                <c:ptCount val="662"/>
                <c:pt idx="0">
                  <c:v>392.67504361617767</c:v>
                </c:pt>
                <c:pt idx="1">
                  <c:v>415.06101154678851</c:v>
                </c:pt>
                <c:pt idx="2">
                  <c:v>416.90413424611785</c:v>
                </c:pt>
                <c:pt idx="3">
                  <c:v>417.38296718828872</c:v>
                </c:pt>
                <c:pt idx="4">
                  <c:v>424.765970787843</c:v>
                </c:pt>
                <c:pt idx="5">
                  <c:v>431.47599838245873</c:v>
                </c:pt>
                <c:pt idx="6">
                  <c:v>470.95163699690403</c:v>
                </c:pt>
                <c:pt idx="7">
                  <c:v>478.4499844031194</c:v>
                </c:pt>
                <c:pt idx="8">
                  <c:v>492.16649436348644</c:v>
                </c:pt>
                <c:pt idx="9">
                  <c:v>502.7726087716232</c:v>
                </c:pt>
                <c:pt idx="10">
                  <c:v>504.49929492039422</c:v>
                </c:pt>
                <c:pt idx="11">
                  <c:v>509.95067091725844</c:v>
                </c:pt>
                <c:pt idx="12">
                  <c:v>533.56416989914669</c:v>
                </c:pt>
                <c:pt idx="13">
                  <c:v>535.6367201674808</c:v>
                </c:pt>
                <c:pt idx="14">
                  <c:v>537.90730437461491</c:v>
                </c:pt>
                <c:pt idx="15">
                  <c:v>541.54505350988563</c:v>
                </c:pt>
                <c:pt idx="16">
                  <c:v>545.09921474504131</c:v>
                </c:pt>
                <c:pt idx="17">
                  <c:v>554.52845955958014</c:v>
                </c:pt>
                <c:pt idx="18">
                  <c:v>559.44234354942239</c:v>
                </c:pt>
                <c:pt idx="19">
                  <c:v>568.47311188811182</c:v>
                </c:pt>
                <c:pt idx="20">
                  <c:v>586.47335564853552</c:v>
                </c:pt>
                <c:pt idx="21">
                  <c:v>587.71766491004905</c:v>
                </c:pt>
                <c:pt idx="22">
                  <c:v>596.80156810684684</c:v>
                </c:pt>
                <c:pt idx="23">
                  <c:v>609.33676788685523</c:v>
                </c:pt>
                <c:pt idx="24">
                  <c:v>614.87832611832619</c:v>
                </c:pt>
                <c:pt idx="25">
                  <c:v>615.35277454780373</c:v>
                </c:pt>
                <c:pt idx="26">
                  <c:v>616.60983557760449</c:v>
                </c:pt>
                <c:pt idx="27">
                  <c:v>617.43805898491087</c:v>
                </c:pt>
                <c:pt idx="28">
                  <c:v>619.56989442276802</c:v>
                </c:pt>
                <c:pt idx="29">
                  <c:v>630.17534495279608</c:v>
                </c:pt>
                <c:pt idx="30">
                  <c:v>633.2570025784272</c:v>
                </c:pt>
                <c:pt idx="31">
                  <c:v>634.57995635521513</c:v>
                </c:pt>
                <c:pt idx="32">
                  <c:v>638.33515638651056</c:v>
                </c:pt>
                <c:pt idx="33">
                  <c:v>640.21165177643877</c:v>
                </c:pt>
                <c:pt idx="34">
                  <c:v>641.58916063199479</c:v>
                </c:pt>
                <c:pt idx="35">
                  <c:v>641.84817750747345</c:v>
                </c:pt>
                <c:pt idx="36">
                  <c:v>646.53013643451141</c:v>
                </c:pt>
                <c:pt idx="37">
                  <c:v>647.36846979597271</c:v>
                </c:pt>
                <c:pt idx="38">
                  <c:v>651.78048892825518</c:v>
                </c:pt>
                <c:pt idx="39">
                  <c:v>666.13208639127708</c:v>
                </c:pt>
                <c:pt idx="40">
                  <c:v>670.04580953720642</c:v>
                </c:pt>
                <c:pt idx="41">
                  <c:v>671.57079300788735</c:v>
                </c:pt>
                <c:pt idx="42">
                  <c:v>676.5905444305381</c:v>
                </c:pt>
                <c:pt idx="43">
                  <c:v>679.74799691833596</c:v>
                </c:pt>
                <c:pt idx="44">
                  <c:v>681.12097461610801</c:v>
                </c:pt>
                <c:pt idx="45">
                  <c:v>686.48301559411368</c:v>
                </c:pt>
                <c:pt idx="46">
                  <c:v>686.64054469637733</c:v>
                </c:pt>
                <c:pt idx="47">
                  <c:v>688.21950177014082</c:v>
                </c:pt>
                <c:pt idx="48">
                  <c:v>691.09639807746669</c:v>
                </c:pt>
                <c:pt idx="49">
                  <c:v>696.5186324549237</c:v>
                </c:pt>
                <c:pt idx="50">
                  <c:v>710.35654810445033</c:v>
                </c:pt>
                <c:pt idx="51">
                  <c:v>712.78455149918454</c:v>
                </c:pt>
                <c:pt idx="52">
                  <c:v>713.51379560389762</c:v>
                </c:pt>
                <c:pt idx="53">
                  <c:v>717.92490825688071</c:v>
                </c:pt>
                <c:pt idx="54">
                  <c:v>723.91189538094181</c:v>
                </c:pt>
                <c:pt idx="55">
                  <c:v>738.64911498973311</c:v>
                </c:pt>
                <c:pt idx="56">
                  <c:v>739.02059032212287</c:v>
                </c:pt>
                <c:pt idx="57">
                  <c:v>742.00770455081351</c:v>
                </c:pt>
                <c:pt idx="58">
                  <c:v>743.34723818495843</c:v>
                </c:pt>
                <c:pt idx="59">
                  <c:v>744.09615956303719</c:v>
                </c:pt>
                <c:pt idx="60">
                  <c:v>744.82216917922938</c:v>
                </c:pt>
                <c:pt idx="61">
                  <c:v>745.64835435668545</c:v>
                </c:pt>
                <c:pt idx="62">
                  <c:v>746.49409079570955</c:v>
                </c:pt>
                <c:pt idx="63">
                  <c:v>748.84082240090277</c:v>
                </c:pt>
                <c:pt idx="64">
                  <c:v>753.51677280418392</c:v>
                </c:pt>
                <c:pt idx="65">
                  <c:v>759.27913970533825</c:v>
                </c:pt>
                <c:pt idx="66">
                  <c:v>760.07107376283841</c:v>
                </c:pt>
                <c:pt idx="67">
                  <c:v>760.88893152454773</c:v>
                </c:pt>
                <c:pt idx="68">
                  <c:v>765.80965260545906</c:v>
                </c:pt>
                <c:pt idx="69">
                  <c:v>768.75270663562276</c:v>
                </c:pt>
                <c:pt idx="70">
                  <c:v>771.15348109517606</c:v>
                </c:pt>
                <c:pt idx="71">
                  <c:v>779.67971640211647</c:v>
                </c:pt>
                <c:pt idx="72">
                  <c:v>781.10421111359074</c:v>
                </c:pt>
                <c:pt idx="73">
                  <c:v>781.59717464925018</c:v>
                </c:pt>
                <c:pt idx="74">
                  <c:v>783.4565376984126</c:v>
                </c:pt>
                <c:pt idx="75">
                  <c:v>796.37697667373516</c:v>
                </c:pt>
                <c:pt idx="76">
                  <c:v>800.4242129879475</c:v>
                </c:pt>
                <c:pt idx="77">
                  <c:v>809.87575170662012</c:v>
                </c:pt>
                <c:pt idx="78">
                  <c:v>811.88851984564508</c:v>
                </c:pt>
                <c:pt idx="79">
                  <c:v>814.74268018833754</c:v>
                </c:pt>
                <c:pt idx="80">
                  <c:v>815.74827891791062</c:v>
                </c:pt>
                <c:pt idx="81">
                  <c:v>816.83271992818675</c:v>
                </c:pt>
                <c:pt idx="82">
                  <c:v>824.68713190184042</c:v>
                </c:pt>
                <c:pt idx="83">
                  <c:v>828.30805806858825</c:v>
                </c:pt>
                <c:pt idx="84">
                  <c:v>828.6798489475857</c:v>
                </c:pt>
                <c:pt idx="85">
                  <c:v>837.45154665530458</c:v>
                </c:pt>
                <c:pt idx="86">
                  <c:v>839.46169836439708</c:v>
                </c:pt>
                <c:pt idx="87">
                  <c:v>839.92531335398064</c:v>
                </c:pt>
                <c:pt idx="88">
                  <c:v>840.82716022319642</c:v>
                </c:pt>
                <c:pt idx="89">
                  <c:v>843.22176299248804</c:v>
                </c:pt>
                <c:pt idx="90">
                  <c:v>854.06563384477874</c:v>
                </c:pt>
                <c:pt idx="91">
                  <c:v>870.19509768095566</c:v>
                </c:pt>
                <c:pt idx="92">
                  <c:v>871.66278308747155</c:v>
                </c:pt>
                <c:pt idx="93">
                  <c:v>877.34730069770103</c:v>
                </c:pt>
                <c:pt idx="94">
                  <c:v>881.86939328611027</c:v>
                </c:pt>
                <c:pt idx="95">
                  <c:v>883.31542482486077</c:v>
                </c:pt>
                <c:pt idx="96">
                  <c:v>894.72428469369538</c:v>
                </c:pt>
                <c:pt idx="97">
                  <c:v>895.67908706166861</c:v>
                </c:pt>
                <c:pt idx="98">
                  <c:v>901.95103969754246</c:v>
                </c:pt>
                <c:pt idx="99">
                  <c:v>902.14345877862604</c:v>
                </c:pt>
                <c:pt idx="100">
                  <c:v>906.60874105988785</c:v>
                </c:pt>
                <c:pt idx="101">
                  <c:v>914.79814261315119</c:v>
                </c:pt>
                <c:pt idx="102">
                  <c:v>915.31338796229159</c:v>
                </c:pt>
                <c:pt idx="103">
                  <c:v>918.6650910415151</c:v>
                </c:pt>
                <c:pt idx="104">
                  <c:v>920.45660306771401</c:v>
                </c:pt>
                <c:pt idx="105">
                  <c:v>920.79618065034117</c:v>
                </c:pt>
                <c:pt idx="106">
                  <c:v>935.05161656334064</c:v>
                </c:pt>
                <c:pt idx="107">
                  <c:v>939.81475147799426</c:v>
                </c:pt>
                <c:pt idx="108">
                  <c:v>941.23423788546256</c:v>
                </c:pt>
                <c:pt idx="109">
                  <c:v>941.24067283811246</c:v>
                </c:pt>
                <c:pt idx="110">
                  <c:v>944.20950018285998</c:v>
                </c:pt>
                <c:pt idx="111">
                  <c:v>946.4103571976085</c:v>
                </c:pt>
                <c:pt idx="112">
                  <c:v>949.49154697986569</c:v>
                </c:pt>
                <c:pt idx="113">
                  <c:v>952.29118487131177</c:v>
                </c:pt>
                <c:pt idx="114">
                  <c:v>954.11518627755345</c:v>
                </c:pt>
                <c:pt idx="115">
                  <c:v>959.89304550340387</c:v>
                </c:pt>
                <c:pt idx="116">
                  <c:v>970.60059454191037</c:v>
                </c:pt>
                <c:pt idx="117">
                  <c:v>975.87130637306814</c:v>
                </c:pt>
                <c:pt idx="118">
                  <c:v>978.92557710353458</c:v>
                </c:pt>
                <c:pt idx="119">
                  <c:v>985.36519395747848</c:v>
                </c:pt>
                <c:pt idx="120">
                  <c:v>993.47658694001518</c:v>
                </c:pt>
                <c:pt idx="121">
                  <c:v>995.79735712170566</c:v>
                </c:pt>
                <c:pt idx="122">
                  <c:v>997.01836314847935</c:v>
                </c:pt>
                <c:pt idx="123">
                  <c:v>999.75790204222915</c:v>
                </c:pt>
                <c:pt idx="124">
                  <c:v>1005.199142857143</c:v>
                </c:pt>
                <c:pt idx="125">
                  <c:v>1011.9806608741442</c:v>
                </c:pt>
                <c:pt idx="126">
                  <c:v>1016.7565045592704</c:v>
                </c:pt>
                <c:pt idx="127">
                  <c:v>1028.3403559870549</c:v>
                </c:pt>
                <c:pt idx="128">
                  <c:v>1034.0998001126125</c:v>
                </c:pt>
                <c:pt idx="129">
                  <c:v>1037.702925911997</c:v>
                </c:pt>
                <c:pt idx="130">
                  <c:v>1050.8714163090126</c:v>
                </c:pt>
                <c:pt idx="131">
                  <c:v>1056.4484004382361</c:v>
                </c:pt>
                <c:pt idx="132">
                  <c:v>1058.8801097738394</c:v>
                </c:pt>
                <c:pt idx="133">
                  <c:v>1063.7889170383585</c:v>
                </c:pt>
                <c:pt idx="134">
                  <c:v>1069.4695746527777</c:v>
                </c:pt>
                <c:pt idx="135">
                  <c:v>1072.7366528735633</c:v>
                </c:pt>
                <c:pt idx="136">
                  <c:v>1073.5274718397998</c:v>
                </c:pt>
                <c:pt idx="137">
                  <c:v>1077.6205666208793</c:v>
                </c:pt>
                <c:pt idx="138">
                  <c:v>1081.0733188652923</c:v>
                </c:pt>
                <c:pt idx="139">
                  <c:v>1083.4119107472325</c:v>
                </c:pt>
                <c:pt idx="140">
                  <c:v>1085.4072323154232</c:v>
                </c:pt>
                <c:pt idx="141">
                  <c:v>1092.3048354862296</c:v>
                </c:pt>
                <c:pt idx="142">
                  <c:v>1100.3931674958542</c:v>
                </c:pt>
                <c:pt idx="143">
                  <c:v>1101.6878898886036</c:v>
                </c:pt>
                <c:pt idx="144">
                  <c:v>1104.0948567096284</c:v>
                </c:pt>
                <c:pt idx="145">
                  <c:v>1107.7188967971529</c:v>
                </c:pt>
                <c:pt idx="146">
                  <c:v>1109.7784179197995</c:v>
                </c:pt>
                <c:pt idx="147">
                  <c:v>1111.3304984193887</c:v>
                </c:pt>
                <c:pt idx="148">
                  <c:v>1116.0610308521059</c:v>
                </c:pt>
                <c:pt idx="149">
                  <c:v>1117.0820046893318</c:v>
                </c:pt>
                <c:pt idx="150">
                  <c:v>1118.3003755488792</c:v>
                </c:pt>
                <c:pt idx="151">
                  <c:v>1120.0924764325812</c:v>
                </c:pt>
                <c:pt idx="152">
                  <c:v>1123.3190814019219</c:v>
                </c:pt>
                <c:pt idx="153">
                  <c:v>1127.0147736934234</c:v>
                </c:pt>
                <c:pt idx="154">
                  <c:v>1129.5755537035109</c:v>
                </c:pt>
                <c:pt idx="155">
                  <c:v>1133.1730082041936</c:v>
                </c:pt>
                <c:pt idx="156">
                  <c:v>1139.4671509240245</c:v>
                </c:pt>
                <c:pt idx="157">
                  <c:v>1141.3048930481284</c:v>
                </c:pt>
                <c:pt idx="158">
                  <c:v>1143.1465841519316</c:v>
                </c:pt>
                <c:pt idx="159">
                  <c:v>1150.390618265777</c:v>
                </c:pt>
                <c:pt idx="160">
                  <c:v>1152.8904132231403</c:v>
                </c:pt>
                <c:pt idx="161">
                  <c:v>1160.5096240157479</c:v>
                </c:pt>
                <c:pt idx="162">
                  <c:v>1163.2139135833127</c:v>
                </c:pt>
                <c:pt idx="163">
                  <c:v>1166.0656206206206</c:v>
                </c:pt>
                <c:pt idx="164">
                  <c:v>1166.2484850816447</c:v>
                </c:pt>
                <c:pt idx="165">
                  <c:v>1167.196559688465</c:v>
                </c:pt>
                <c:pt idx="166">
                  <c:v>1167.7317615419097</c:v>
                </c:pt>
                <c:pt idx="167">
                  <c:v>1168.7972929726166</c:v>
                </c:pt>
                <c:pt idx="168">
                  <c:v>1180.78831957639</c:v>
                </c:pt>
                <c:pt idx="169">
                  <c:v>1185.0779960730413</c:v>
                </c:pt>
                <c:pt idx="170">
                  <c:v>1185.4710513337816</c:v>
                </c:pt>
                <c:pt idx="171">
                  <c:v>1190.0733590462833</c:v>
                </c:pt>
                <c:pt idx="172">
                  <c:v>1191.185039757208</c:v>
                </c:pt>
                <c:pt idx="173">
                  <c:v>1207.3440397528875</c:v>
                </c:pt>
                <c:pt idx="174">
                  <c:v>1237.5941293532337</c:v>
                </c:pt>
                <c:pt idx="175">
                  <c:v>1237.7551769523252</c:v>
                </c:pt>
                <c:pt idx="176">
                  <c:v>1239.5729468837362</c:v>
                </c:pt>
                <c:pt idx="177">
                  <c:v>1239.6979627449825</c:v>
                </c:pt>
                <c:pt idx="178">
                  <c:v>1240.7611887394576</c:v>
                </c:pt>
                <c:pt idx="179">
                  <c:v>1245.2532249466949</c:v>
                </c:pt>
                <c:pt idx="180">
                  <c:v>1253.9056282216495</c:v>
                </c:pt>
                <c:pt idx="181">
                  <c:v>1256.9950942187381</c:v>
                </c:pt>
                <c:pt idx="182">
                  <c:v>1260.0487730595196</c:v>
                </c:pt>
                <c:pt idx="183">
                  <c:v>1267.9218544809228</c:v>
                </c:pt>
                <c:pt idx="184">
                  <c:v>1285.7069250547565</c:v>
                </c:pt>
                <c:pt idx="185">
                  <c:v>1291.7121425549915</c:v>
                </c:pt>
                <c:pt idx="186">
                  <c:v>1292.2126040963312</c:v>
                </c:pt>
                <c:pt idx="187">
                  <c:v>1293.8270889748549</c:v>
                </c:pt>
                <c:pt idx="188">
                  <c:v>1294.5381790955378</c:v>
                </c:pt>
                <c:pt idx="189">
                  <c:v>1297.465091060986</c:v>
                </c:pt>
                <c:pt idx="190">
                  <c:v>1298.1778339460784</c:v>
                </c:pt>
                <c:pt idx="191">
                  <c:v>1299.222742681048</c:v>
                </c:pt>
                <c:pt idx="192">
                  <c:v>1301.4509232858111</c:v>
                </c:pt>
                <c:pt idx="193">
                  <c:v>1306.6426399218692</c:v>
                </c:pt>
                <c:pt idx="194">
                  <c:v>1312.2821203155818</c:v>
                </c:pt>
                <c:pt idx="195">
                  <c:v>1318.4738718291055</c:v>
                </c:pt>
                <c:pt idx="196">
                  <c:v>1318.8038301415488</c:v>
                </c:pt>
                <c:pt idx="197">
                  <c:v>1319.2421973518285</c:v>
                </c:pt>
                <c:pt idx="198">
                  <c:v>1320.5220503432492</c:v>
                </c:pt>
                <c:pt idx="199">
                  <c:v>1321.6552018936229</c:v>
                </c:pt>
                <c:pt idx="200">
                  <c:v>1321.9505676020408</c:v>
                </c:pt>
                <c:pt idx="201">
                  <c:v>1327.0866992373687</c:v>
                </c:pt>
                <c:pt idx="202">
                  <c:v>1329.0868373416085</c:v>
                </c:pt>
                <c:pt idx="203">
                  <c:v>1331.1033951835768</c:v>
                </c:pt>
                <c:pt idx="204">
                  <c:v>1334.1631823554442</c:v>
                </c:pt>
                <c:pt idx="205">
                  <c:v>1339.8912090301003</c:v>
                </c:pt>
                <c:pt idx="206">
                  <c:v>1341.4784028566792</c:v>
                </c:pt>
                <c:pt idx="207">
                  <c:v>1349.8173107177975</c:v>
                </c:pt>
                <c:pt idx="208">
                  <c:v>1355.2281856763925</c:v>
                </c:pt>
                <c:pt idx="209">
                  <c:v>1355.37781077147</c:v>
                </c:pt>
                <c:pt idx="210">
                  <c:v>1355.4869985456987</c:v>
                </c:pt>
                <c:pt idx="211">
                  <c:v>1356.9599670836076</c:v>
                </c:pt>
                <c:pt idx="212">
                  <c:v>1362.77972210437</c:v>
                </c:pt>
                <c:pt idx="213">
                  <c:v>1364.9428500761035</c:v>
                </c:pt>
                <c:pt idx="214">
                  <c:v>1368.8758703543649</c:v>
                </c:pt>
                <c:pt idx="215">
                  <c:v>1378.7934022887325</c:v>
                </c:pt>
                <c:pt idx="216">
                  <c:v>1381.9105335533552</c:v>
                </c:pt>
                <c:pt idx="217">
                  <c:v>1383.3317209847596</c:v>
                </c:pt>
                <c:pt idx="218">
                  <c:v>1384.6697237191654</c:v>
                </c:pt>
                <c:pt idx="219">
                  <c:v>1386.6592222081701</c:v>
                </c:pt>
                <c:pt idx="220">
                  <c:v>1393.4759045381475</c:v>
                </c:pt>
                <c:pt idx="221">
                  <c:v>1393.7614116243155</c:v>
                </c:pt>
                <c:pt idx="222">
                  <c:v>1396.3725207378982</c:v>
                </c:pt>
                <c:pt idx="223">
                  <c:v>1397.8298746867165</c:v>
                </c:pt>
                <c:pt idx="224">
                  <c:v>1400.2568504180861</c:v>
                </c:pt>
                <c:pt idx="225">
                  <c:v>1401.1364189449364</c:v>
                </c:pt>
                <c:pt idx="226">
                  <c:v>1401.172683046683</c:v>
                </c:pt>
                <c:pt idx="227">
                  <c:v>1409.4630863358257</c:v>
                </c:pt>
                <c:pt idx="228">
                  <c:v>1414.5383710551484</c:v>
                </c:pt>
                <c:pt idx="229">
                  <c:v>1417.4794787283777</c:v>
                </c:pt>
                <c:pt idx="230">
                  <c:v>1419.0700388555279</c:v>
                </c:pt>
                <c:pt idx="231">
                  <c:v>1419.1055801182765</c:v>
                </c:pt>
                <c:pt idx="232">
                  <c:v>1427.5697119892834</c:v>
                </c:pt>
                <c:pt idx="233">
                  <c:v>1428.6344865458539</c:v>
                </c:pt>
                <c:pt idx="234">
                  <c:v>1429.2678275312248</c:v>
                </c:pt>
                <c:pt idx="235">
                  <c:v>1432.859695863747</c:v>
                </c:pt>
                <c:pt idx="236">
                  <c:v>1440.1621107628005</c:v>
                </c:pt>
                <c:pt idx="237">
                  <c:v>1440.5711613932965</c:v>
                </c:pt>
                <c:pt idx="238">
                  <c:v>1440.6047570105318</c:v>
                </c:pt>
                <c:pt idx="239">
                  <c:v>1443.7829275065769</c:v>
                </c:pt>
                <c:pt idx="240">
                  <c:v>1457.2857822546077</c:v>
                </c:pt>
                <c:pt idx="241">
                  <c:v>1459.2949320484308</c:v>
                </c:pt>
                <c:pt idx="242">
                  <c:v>1461.3809876476905</c:v>
                </c:pt>
                <c:pt idx="243">
                  <c:v>1464.0326609356257</c:v>
                </c:pt>
                <c:pt idx="244">
                  <c:v>1469.982404787813</c:v>
                </c:pt>
                <c:pt idx="245">
                  <c:v>1471.5069505628976</c:v>
                </c:pt>
                <c:pt idx="246">
                  <c:v>1471.5909624631611</c:v>
                </c:pt>
                <c:pt idx="247">
                  <c:v>1474.5938532379164</c:v>
                </c:pt>
                <c:pt idx="248">
                  <c:v>1476.5919899911685</c:v>
                </c:pt>
                <c:pt idx="249">
                  <c:v>1478.0035862619809</c:v>
                </c:pt>
                <c:pt idx="250">
                  <c:v>1479.5891844762029</c:v>
                </c:pt>
                <c:pt idx="251">
                  <c:v>1480.3748118002932</c:v>
                </c:pt>
                <c:pt idx="252">
                  <c:v>1481.9262719392814</c:v>
                </c:pt>
                <c:pt idx="253">
                  <c:v>1484.1098256785799</c:v>
                </c:pt>
                <c:pt idx="254">
                  <c:v>1490.1604441596078</c:v>
                </c:pt>
                <c:pt idx="255">
                  <c:v>1495.969768940098</c:v>
                </c:pt>
                <c:pt idx="256">
                  <c:v>1496.4447112951464</c:v>
                </c:pt>
                <c:pt idx="257">
                  <c:v>1501.1490361445781</c:v>
                </c:pt>
                <c:pt idx="258">
                  <c:v>1502.1135434941523</c:v>
                </c:pt>
                <c:pt idx="259">
                  <c:v>1507.2759277389277</c:v>
                </c:pt>
                <c:pt idx="260">
                  <c:v>1507.2815159390159</c:v>
                </c:pt>
                <c:pt idx="261">
                  <c:v>1516.5175524585031</c:v>
                </c:pt>
                <c:pt idx="262">
                  <c:v>1520.3911578508958</c:v>
                </c:pt>
                <c:pt idx="263">
                  <c:v>1521.7341696238468</c:v>
                </c:pt>
                <c:pt idx="264">
                  <c:v>1526.9656745426828</c:v>
                </c:pt>
                <c:pt idx="265">
                  <c:v>1529.3214774941041</c:v>
                </c:pt>
                <c:pt idx="266">
                  <c:v>1532.2643213740457</c:v>
                </c:pt>
                <c:pt idx="267">
                  <c:v>1532.7090311784393</c:v>
                </c:pt>
                <c:pt idx="268">
                  <c:v>1533.1930958912553</c:v>
                </c:pt>
                <c:pt idx="269">
                  <c:v>1545.7941275988587</c:v>
                </c:pt>
                <c:pt idx="270">
                  <c:v>1550.2845588235293</c:v>
                </c:pt>
                <c:pt idx="271">
                  <c:v>1551.6332846537666</c:v>
                </c:pt>
                <c:pt idx="272">
                  <c:v>1553.2160290293318</c:v>
                </c:pt>
                <c:pt idx="273">
                  <c:v>1555.0157358570823</c:v>
                </c:pt>
                <c:pt idx="274">
                  <c:v>1556.2691897940913</c:v>
                </c:pt>
                <c:pt idx="275">
                  <c:v>1557.0954646568127</c:v>
                </c:pt>
                <c:pt idx="276">
                  <c:v>1560.7135249192206</c:v>
                </c:pt>
                <c:pt idx="277">
                  <c:v>1562.4908370193943</c:v>
                </c:pt>
                <c:pt idx="278">
                  <c:v>1563.5289086212463</c:v>
                </c:pt>
                <c:pt idx="279">
                  <c:v>1565.8139287123504</c:v>
                </c:pt>
                <c:pt idx="280">
                  <c:v>1569.9488844917141</c:v>
                </c:pt>
                <c:pt idx="281">
                  <c:v>1573.1931252109348</c:v>
                </c:pt>
                <c:pt idx="282">
                  <c:v>1574.1958906143664</c:v>
                </c:pt>
                <c:pt idx="283">
                  <c:v>1576.7716973518286</c:v>
                </c:pt>
                <c:pt idx="284">
                  <c:v>1577.5161757596688</c:v>
                </c:pt>
                <c:pt idx="285">
                  <c:v>1578.0991812865498</c:v>
                </c:pt>
                <c:pt idx="286">
                  <c:v>1579.5181396981395</c:v>
                </c:pt>
                <c:pt idx="287">
                  <c:v>1581.6487315711418</c:v>
                </c:pt>
                <c:pt idx="288">
                  <c:v>1584.1187925007941</c:v>
                </c:pt>
                <c:pt idx="289">
                  <c:v>1594.2273086873072</c:v>
                </c:pt>
                <c:pt idx="290">
                  <c:v>1600.5349065029307</c:v>
                </c:pt>
                <c:pt idx="291">
                  <c:v>1602.092438332242</c:v>
                </c:pt>
                <c:pt idx="292">
                  <c:v>1603.2604670352339</c:v>
                </c:pt>
                <c:pt idx="293">
                  <c:v>1603.6733777891768</c:v>
                </c:pt>
                <c:pt idx="294">
                  <c:v>1608.5363424803645</c:v>
                </c:pt>
                <c:pt idx="295">
                  <c:v>1612.6642934782608</c:v>
                </c:pt>
                <c:pt idx="296">
                  <c:v>1612.7701763990267</c:v>
                </c:pt>
                <c:pt idx="297">
                  <c:v>1613.6570099553721</c:v>
                </c:pt>
                <c:pt idx="298">
                  <c:v>1618.4231849551413</c:v>
                </c:pt>
                <c:pt idx="299">
                  <c:v>1623.4230609939757</c:v>
                </c:pt>
                <c:pt idx="300">
                  <c:v>1625.1675333203048</c:v>
                </c:pt>
                <c:pt idx="301">
                  <c:v>1625.3386722347145</c:v>
                </c:pt>
                <c:pt idx="302">
                  <c:v>1627.1508474576272</c:v>
                </c:pt>
                <c:pt idx="303">
                  <c:v>1630.6383625063418</c:v>
                </c:pt>
                <c:pt idx="304">
                  <c:v>1634.2591143043762</c:v>
                </c:pt>
                <c:pt idx="305">
                  <c:v>1640.7443820953615</c:v>
                </c:pt>
                <c:pt idx="306">
                  <c:v>1641.9410077804889</c:v>
                </c:pt>
                <c:pt idx="307">
                  <c:v>1647.7933738565239</c:v>
                </c:pt>
                <c:pt idx="308">
                  <c:v>1655.012185273159</c:v>
                </c:pt>
                <c:pt idx="309">
                  <c:v>1655.5897355912061</c:v>
                </c:pt>
                <c:pt idx="310">
                  <c:v>1660.208202471104</c:v>
                </c:pt>
                <c:pt idx="311">
                  <c:v>1664.5352066480366</c:v>
                </c:pt>
                <c:pt idx="312">
                  <c:v>1664.6941932624113</c:v>
                </c:pt>
                <c:pt idx="313">
                  <c:v>1667.5898770747535</c:v>
                </c:pt>
                <c:pt idx="314">
                  <c:v>1669.9375409197194</c:v>
                </c:pt>
                <c:pt idx="315">
                  <c:v>1670.1749685863874</c:v>
                </c:pt>
                <c:pt idx="316">
                  <c:v>1671.328791159224</c:v>
                </c:pt>
                <c:pt idx="317">
                  <c:v>1673.3911834598273</c:v>
                </c:pt>
                <c:pt idx="318">
                  <c:v>1678.9494743458267</c:v>
                </c:pt>
                <c:pt idx="319">
                  <c:v>1685.8055993623502</c:v>
                </c:pt>
                <c:pt idx="320">
                  <c:v>1686.5137665632933</c:v>
                </c:pt>
                <c:pt idx="321">
                  <c:v>1690.2499524608504</c:v>
                </c:pt>
                <c:pt idx="322">
                  <c:v>1695.4003555941022</c:v>
                </c:pt>
                <c:pt idx="323">
                  <c:v>1702.9247835208851</c:v>
                </c:pt>
                <c:pt idx="324">
                  <c:v>1703.3782547169808</c:v>
                </c:pt>
                <c:pt idx="325">
                  <c:v>1705.0899696132597</c:v>
                </c:pt>
                <c:pt idx="326">
                  <c:v>1714.5706973848069</c:v>
                </c:pt>
                <c:pt idx="327">
                  <c:v>1719.5666687640453</c:v>
                </c:pt>
                <c:pt idx="328">
                  <c:v>1720.304995194618</c:v>
                </c:pt>
                <c:pt idx="329">
                  <c:v>1723.7863170925809</c:v>
                </c:pt>
                <c:pt idx="330">
                  <c:v>1726.5496073073621</c:v>
                </c:pt>
                <c:pt idx="331">
                  <c:v>1727.7459017595306</c:v>
                </c:pt>
                <c:pt idx="332">
                  <c:v>1728.4545147950746</c:v>
                </c:pt>
                <c:pt idx="333">
                  <c:v>1732.8752341291877</c:v>
                </c:pt>
                <c:pt idx="334">
                  <c:v>1734.0924738219896</c:v>
                </c:pt>
                <c:pt idx="335">
                  <c:v>1737.4113704496788</c:v>
                </c:pt>
                <c:pt idx="336">
                  <c:v>1742.487453466415</c:v>
                </c:pt>
                <c:pt idx="337">
                  <c:v>1744.7438139608964</c:v>
                </c:pt>
                <c:pt idx="338">
                  <c:v>1746.7025212718318</c:v>
                </c:pt>
                <c:pt idx="339">
                  <c:v>1750.0587740903638</c:v>
                </c:pt>
                <c:pt idx="340">
                  <c:v>1751.4518010622885</c:v>
                </c:pt>
                <c:pt idx="341">
                  <c:v>1755.8828839873386</c:v>
                </c:pt>
                <c:pt idx="342">
                  <c:v>1759.6136751152071</c:v>
                </c:pt>
                <c:pt idx="343">
                  <c:v>1759.7432871214887</c:v>
                </c:pt>
                <c:pt idx="344">
                  <c:v>1766.7997137816114</c:v>
                </c:pt>
                <c:pt idx="345">
                  <c:v>1770.5899090303972</c:v>
                </c:pt>
                <c:pt idx="346">
                  <c:v>1778.1583874373187</c:v>
                </c:pt>
                <c:pt idx="347">
                  <c:v>1779.1805671340153</c:v>
                </c:pt>
                <c:pt idx="348">
                  <c:v>1779.651294790064</c:v>
                </c:pt>
                <c:pt idx="349">
                  <c:v>1780.9704234707999</c:v>
                </c:pt>
                <c:pt idx="350">
                  <c:v>1782.4905666760644</c:v>
                </c:pt>
                <c:pt idx="351">
                  <c:v>1796.7054013445274</c:v>
                </c:pt>
                <c:pt idx="352">
                  <c:v>1796.728242303469</c:v>
                </c:pt>
                <c:pt idx="353">
                  <c:v>1797.2609350017381</c:v>
                </c:pt>
                <c:pt idx="354">
                  <c:v>1797.9842449168207</c:v>
                </c:pt>
                <c:pt idx="355">
                  <c:v>1802.0900602946795</c:v>
                </c:pt>
                <c:pt idx="356">
                  <c:v>1803.7495100645656</c:v>
                </c:pt>
                <c:pt idx="357">
                  <c:v>1810.1732354560472</c:v>
                </c:pt>
                <c:pt idx="358">
                  <c:v>1815.1338779284831</c:v>
                </c:pt>
                <c:pt idx="359">
                  <c:v>1817.853308433735</c:v>
                </c:pt>
                <c:pt idx="360">
                  <c:v>1818.1276714637627</c:v>
                </c:pt>
                <c:pt idx="361">
                  <c:v>1818.3993781462837</c:v>
                </c:pt>
                <c:pt idx="362">
                  <c:v>1827.4751852402917</c:v>
                </c:pt>
                <c:pt idx="363">
                  <c:v>1829.1529400501784</c:v>
                </c:pt>
                <c:pt idx="364">
                  <c:v>1835.1164138421425</c:v>
                </c:pt>
                <c:pt idx="365">
                  <c:v>1838.6927682106098</c:v>
                </c:pt>
                <c:pt idx="366">
                  <c:v>1840.2484736842105</c:v>
                </c:pt>
                <c:pt idx="367">
                  <c:v>1844.3200906602808</c:v>
                </c:pt>
                <c:pt idx="368">
                  <c:v>1847.2117199803149</c:v>
                </c:pt>
                <c:pt idx="369">
                  <c:v>1848.4784539421707</c:v>
                </c:pt>
                <c:pt idx="370">
                  <c:v>1849.7874112106742</c:v>
                </c:pt>
                <c:pt idx="371">
                  <c:v>1853.6187247636083</c:v>
                </c:pt>
                <c:pt idx="372">
                  <c:v>1854.7124466307775</c:v>
                </c:pt>
                <c:pt idx="373">
                  <c:v>1855.5027210068924</c:v>
                </c:pt>
                <c:pt idx="374">
                  <c:v>1860.8395610338973</c:v>
                </c:pt>
                <c:pt idx="375">
                  <c:v>1864.2893798352879</c:v>
                </c:pt>
                <c:pt idx="376">
                  <c:v>1879.6266863623373</c:v>
                </c:pt>
                <c:pt idx="377">
                  <c:v>1885.9934431571323</c:v>
                </c:pt>
                <c:pt idx="378">
                  <c:v>1886.3338073888092</c:v>
                </c:pt>
                <c:pt idx="379">
                  <c:v>1887.8836527263102</c:v>
                </c:pt>
                <c:pt idx="380">
                  <c:v>1889.1667531230155</c:v>
                </c:pt>
                <c:pt idx="381">
                  <c:v>1889.4641768966048</c:v>
                </c:pt>
                <c:pt idx="382">
                  <c:v>1904.8595975547632</c:v>
                </c:pt>
                <c:pt idx="383">
                  <c:v>1906.6314122204612</c:v>
                </c:pt>
                <c:pt idx="384">
                  <c:v>1915.4137027531497</c:v>
                </c:pt>
                <c:pt idx="385">
                  <c:v>1916.4406577965681</c:v>
                </c:pt>
                <c:pt idx="386">
                  <c:v>1920.0875296229804</c:v>
                </c:pt>
                <c:pt idx="387">
                  <c:v>1921.3189345898891</c:v>
                </c:pt>
                <c:pt idx="388">
                  <c:v>1930.2826940675295</c:v>
                </c:pt>
                <c:pt idx="389">
                  <c:v>1931.0503798480606</c:v>
                </c:pt>
                <c:pt idx="390">
                  <c:v>1937.6256511001345</c:v>
                </c:pt>
                <c:pt idx="391">
                  <c:v>1940.0591745107333</c:v>
                </c:pt>
                <c:pt idx="392">
                  <c:v>1942.7316429617233</c:v>
                </c:pt>
                <c:pt idx="393">
                  <c:v>1946.3515772693174</c:v>
                </c:pt>
                <c:pt idx="394">
                  <c:v>1948.2285529917872</c:v>
                </c:pt>
                <c:pt idx="395">
                  <c:v>1954.1949868536367</c:v>
                </c:pt>
                <c:pt idx="396">
                  <c:v>1954.8582263162646</c:v>
                </c:pt>
                <c:pt idx="397">
                  <c:v>1959.7731000443655</c:v>
                </c:pt>
                <c:pt idx="398">
                  <c:v>1970.5829351729355</c:v>
                </c:pt>
                <c:pt idx="399">
                  <c:v>1970.7893607532212</c:v>
                </c:pt>
                <c:pt idx="400">
                  <c:v>1980.9885034876347</c:v>
                </c:pt>
                <c:pt idx="401">
                  <c:v>1981.807787416828</c:v>
                </c:pt>
                <c:pt idx="402">
                  <c:v>1982.1009393139843</c:v>
                </c:pt>
                <c:pt idx="403">
                  <c:v>1989.4202162756596</c:v>
                </c:pt>
                <c:pt idx="404">
                  <c:v>1992.5445881098372</c:v>
                </c:pt>
                <c:pt idx="405">
                  <c:v>1994.9830907415937</c:v>
                </c:pt>
                <c:pt idx="406">
                  <c:v>2002.5505369393138</c:v>
                </c:pt>
                <c:pt idx="407">
                  <c:v>2003.9036732229793</c:v>
                </c:pt>
                <c:pt idx="408">
                  <c:v>2013.6638278802011</c:v>
                </c:pt>
                <c:pt idx="409">
                  <c:v>2014.3830582672365</c:v>
                </c:pt>
                <c:pt idx="410">
                  <c:v>2015.9715364025699</c:v>
                </c:pt>
                <c:pt idx="411">
                  <c:v>2019.6430506790323</c:v>
                </c:pt>
                <c:pt idx="412">
                  <c:v>2021.7761583400481</c:v>
                </c:pt>
                <c:pt idx="413">
                  <c:v>2022.5152154115588</c:v>
                </c:pt>
                <c:pt idx="414">
                  <c:v>2028.1760820758193</c:v>
                </c:pt>
                <c:pt idx="415">
                  <c:v>2028.4185247403789</c:v>
                </c:pt>
                <c:pt idx="416">
                  <c:v>2034.2325629578752</c:v>
                </c:pt>
                <c:pt idx="417">
                  <c:v>2035.4668197843746</c:v>
                </c:pt>
                <c:pt idx="418">
                  <c:v>2037.8779280983915</c:v>
                </c:pt>
                <c:pt idx="419">
                  <c:v>2042.9811183510642</c:v>
                </c:pt>
                <c:pt idx="420">
                  <c:v>2046.392223357167</c:v>
                </c:pt>
                <c:pt idx="421">
                  <c:v>2046.6735628902763</c:v>
                </c:pt>
                <c:pt idx="422">
                  <c:v>2049.8041406249999</c:v>
                </c:pt>
                <c:pt idx="423">
                  <c:v>2051.666172670321</c:v>
                </c:pt>
                <c:pt idx="424">
                  <c:v>2055.9038759493669</c:v>
                </c:pt>
                <c:pt idx="425">
                  <c:v>2056.6911651816313</c:v>
                </c:pt>
                <c:pt idx="426">
                  <c:v>2056.8043649617002</c:v>
                </c:pt>
                <c:pt idx="427">
                  <c:v>2057.2107407951789</c:v>
                </c:pt>
                <c:pt idx="428">
                  <c:v>2058.6440373831774</c:v>
                </c:pt>
                <c:pt idx="429">
                  <c:v>2065.3335243355191</c:v>
                </c:pt>
                <c:pt idx="430">
                  <c:v>2084.5664025297615</c:v>
                </c:pt>
                <c:pt idx="431">
                  <c:v>2085.685291121817</c:v>
                </c:pt>
                <c:pt idx="432">
                  <c:v>2091.7787378640778</c:v>
                </c:pt>
                <c:pt idx="433">
                  <c:v>2100.8924081991954</c:v>
                </c:pt>
                <c:pt idx="434">
                  <c:v>2101.5500198390832</c:v>
                </c:pt>
                <c:pt idx="435">
                  <c:v>2102.8624737523373</c:v>
                </c:pt>
                <c:pt idx="436">
                  <c:v>2104.7058151804627</c:v>
                </c:pt>
                <c:pt idx="437">
                  <c:v>2105.3186857065512</c:v>
                </c:pt>
                <c:pt idx="438">
                  <c:v>2110.4880778723932</c:v>
                </c:pt>
                <c:pt idx="439">
                  <c:v>2111.7055899067973</c:v>
                </c:pt>
                <c:pt idx="440">
                  <c:v>2112.9850661409309</c:v>
                </c:pt>
                <c:pt idx="441">
                  <c:v>2113.9446413900509</c:v>
                </c:pt>
                <c:pt idx="442">
                  <c:v>2121.4022445027481</c:v>
                </c:pt>
                <c:pt idx="443">
                  <c:v>2121.4314042861024</c:v>
                </c:pt>
                <c:pt idx="444">
                  <c:v>2121.8357312252965</c:v>
                </c:pt>
                <c:pt idx="445">
                  <c:v>2128.5598478282773</c:v>
                </c:pt>
                <c:pt idx="446">
                  <c:v>2128.8897968908213</c:v>
                </c:pt>
                <c:pt idx="447">
                  <c:v>2132.6696040313741</c:v>
                </c:pt>
                <c:pt idx="448">
                  <c:v>2135.9104585152841</c:v>
                </c:pt>
                <c:pt idx="449">
                  <c:v>2137.6605485111841</c:v>
                </c:pt>
                <c:pt idx="450">
                  <c:v>2140.7993850267376</c:v>
                </c:pt>
                <c:pt idx="451">
                  <c:v>2146.3670017825316</c:v>
                </c:pt>
                <c:pt idx="452">
                  <c:v>2149.0334848484849</c:v>
                </c:pt>
                <c:pt idx="453">
                  <c:v>2156.9424687538672</c:v>
                </c:pt>
                <c:pt idx="454">
                  <c:v>2160.802212581345</c:v>
                </c:pt>
                <c:pt idx="455">
                  <c:v>2165.3628252438593</c:v>
                </c:pt>
                <c:pt idx="456">
                  <c:v>2172.6543953488367</c:v>
                </c:pt>
                <c:pt idx="457">
                  <c:v>2177.2305433230185</c:v>
                </c:pt>
                <c:pt idx="458">
                  <c:v>2177.7184966239492</c:v>
                </c:pt>
                <c:pt idx="459">
                  <c:v>2177.8956705670571</c:v>
                </c:pt>
                <c:pt idx="460">
                  <c:v>2181.2685119945168</c:v>
                </c:pt>
                <c:pt idx="461">
                  <c:v>2183.3902197112366</c:v>
                </c:pt>
                <c:pt idx="462">
                  <c:v>2202.1411230784793</c:v>
                </c:pt>
                <c:pt idx="463">
                  <c:v>2203.7486135874583</c:v>
                </c:pt>
                <c:pt idx="464">
                  <c:v>2209.5649507449325</c:v>
                </c:pt>
                <c:pt idx="465">
                  <c:v>2212.3187702060222</c:v>
                </c:pt>
                <c:pt idx="466">
                  <c:v>2226.9785870951282</c:v>
                </c:pt>
                <c:pt idx="467">
                  <c:v>2233.6223195134412</c:v>
                </c:pt>
                <c:pt idx="468">
                  <c:v>2234.2098968029136</c:v>
                </c:pt>
                <c:pt idx="469">
                  <c:v>2236.6811917613636</c:v>
                </c:pt>
                <c:pt idx="470">
                  <c:v>2254.1183035324898</c:v>
                </c:pt>
                <c:pt idx="471">
                  <c:v>2256.2985419532329</c:v>
                </c:pt>
                <c:pt idx="472">
                  <c:v>2270.9845662393163</c:v>
                </c:pt>
                <c:pt idx="473">
                  <c:v>2302.0981532846713</c:v>
                </c:pt>
                <c:pt idx="474">
                  <c:v>2306.4022979467018</c:v>
                </c:pt>
                <c:pt idx="475">
                  <c:v>2307.3045401174168</c:v>
                </c:pt>
                <c:pt idx="476">
                  <c:v>2320.0758749405609</c:v>
                </c:pt>
                <c:pt idx="477">
                  <c:v>2328.6280112075005</c:v>
                </c:pt>
                <c:pt idx="478">
                  <c:v>2332.1298556624724</c:v>
                </c:pt>
                <c:pt idx="479">
                  <c:v>2334.7708493201712</c:v>
                </c:pt>
                <c:pt idx="480">
                  <c:v>2341.2370296177955</c:v>
                </c:pt>
                <c:pt idx="481">
                  <c:v>2354.0295743145743</c:v>
                </c:pt>
                <c:pt idx="482">
                  <c:v>2357.7859005177515</c:v>
                </c:pt>
                <c:pt idx="483">
                  <c:v>2366.9784678452475</c:v>
                </c:pt>
                <c:pt idx="484">
                  <c:v>2373.632659771944</c:v>
                </c:pt>
                <c:pt idx="485">
                  <c:v>2388.1832251521296</c:v>
                </c:pt>
                <c:pt idx="486">
                  <c:v>2392.4590723246092</c:v>
                </c:pt>
                <c:pt idx="487">
                  <c:v>2402.6507764078642</c:v>
                </c:pt>
                <c:pt idx="488">
                  <c:v>2409.0584361944548</c:v>
                </c:pt>
                <c:pt idx="489">
                  <c:v>2415.6439293820931</c:v>
                </c:pt>
                <c:pt idx="490">
                  <c:v>2431.7111929982043</c:v>
                </c:pt>
                <c:pt idx="491">
                  <c:v>2432.1336578400833</c:v>
                </c:pt>
                <c:pt idx="492">
                  <c:v>2432.146275426509</c:v>
                </c:pt>
                <c:pt idx="493">
                  <c:v>2444.8308129205925</c:v>
                </c:pt>
                <c:pt idx="494">
                  <c:v>2448.8465839909804</c:v>
                </c:pt>
                <c:pt idx="495">
                  <c:v>2449.9428385022693</c:v>
                </c:pt>
                <c:pt idx="496">
                  <c:v>2450.3738951767373</c:v>
                </c:pt>
                <c:pt idx="497">
                  <c:v>2452.7596877234805</c:v>
                </c:pt>
                <c:pt idx="498">
                  <c:v>2456.4146399560923</c:v>
                </c:pt>
                <c:pt idx="499">
                  <c:v>2456.4613571219652</c:v>
                </c:pt>
                <c:pt idx="500">
                  <c:v>2462.7505465226682</c:v>
                </c:pt>
                <c:pt idx="501">
                  <c:v>2463.1960925631515</c:v>
                </c:pt>
                <c:pt idx="502">
                  <c:v>2470.5259879125988</c:v>
                </c:pt>
                <c:pt idx="503">
                  <c:v>2488.9646260650047</c:v>
                </c:pt>
                <c:pt idx="504">
                  <c:v>2494.0930131189166</c:v>
                </c:pt>
                <c:pt idx="505">
                  <c:v>2495.1756695156696</c:v>
                </c:pt>
                <c:pt idx="506">
                  <c:v>2498.7235146246908</c:v>
                </c:pt>
                <c:pt idx="507">
                  <c:v>2501.9277116177536</c:v>
                </c:pt>
                <c:pt idx="508">
                  <c:v>2503.0112576157135</c:v>
                </c:pt>
                <c:pt idx="509">
                  <c:v>2504.1103494069107</c:v>
                </c:pt>
                <c:pt idx="510">
                  <c:v>2504.2789738662568</c:v>
                </c:pt>
                <c:pt idx="511">
                  <c:v>2520.1894856857525</c:v>
                </c:pt>
                <c:pt idx="512">
                  <c:v>2524.4362267198785</c:v>
                </c:pt>
                <c:pt idx="513">
                  <c:v>2544.5512012459376</c:v>
                </c:pt>
                <c:pt idx="514">
                  <c:v>2548.0822539931546</c:v>
                </c:pt>
                <c:pt idx="515">
                  <c:v>2548.1140721472188</c:v>
                </c:pt>
                <c:pt idx="516">
                  <c:v>2548.9884894136808</c:v>
                </c:pt>
                <c:pt idx="517">
                  <c:v>2579.0850390403984</c:v>
                </c:pt>
                <c:pt idx="518">
                  <c:v>2583.8850314544543</c:v>
                </c:pt>
                <c:pt idx="519">
                  <c:v>2599.1688265835928</c:v>
                </c:pt>
                <c:pt idx="520">
                  <c:v>2604.6583358708895</c:v>
                </c:pt>
                <c:pt idx="521">
                  <c:v>2608.0469936875324</c:v>
                </c:pt>
                <c:pt idx="522">
                  <c:v>2618.6570679277729</c:v>
                </c:pt>
                <c:pt idx="523">
                  <c:v>2622.4803871483964</c:v>
                </c:pt>
                <c:pt idx="524">
                  <c:v>2631.0456908785964</c:v>
                </c:pt>
                <c:pt idx="525">
                  <c:v>2632.7924357541901</c:v>
                </c:pt>
                <c:pt idx="526">
                  <c:v>2635.781482454046</c:v>
                </c:pt>
                <c:pt idx="527">
                  <c:v>2643.4892563399585</c:v>
                </c:pt>
                <c:pt idx="528">
                  <c:v>2644.1798041919465</c:v>
                </c:pt>
                <c:pt idx="529">
                  <c:v>2658.8295724885174</c:v>
                </c:pt>
                <c:pt idx="530">
                  <c:v>2663.3604939237157</c:v>
                </c:pt>
                <c:pt idx="531">
                  <c:v>2666.3096089385476</c:v>
                </c:pt>
                <c:pt idx="532">
                  <c:v>2667.5355402873206</c:v>
                </c:pt>
                <c:pt idx="533">
                  <c:v>2671.5079954714979</c:v>
                </c:pt>
                <c:pt idx="534">
                  <c:v>2673.2681229650948</c:v>
                </c:pt>
                <c:pt idx="535">
                  <c:v>2686.4138963578584</c:v>
                </c:pt>
                <c:pt idx="536">
                  <c:v>2697.481228743829</c:v>
                </c:pt>
                <c:pt idx="537">
                  <c:v>2697.6824666009143</c:v>
                </c:pt>
                <c:pt idx="538">
                  <c:v>2698.6685344644748</c:v>
                </c:pt>
                <c:pt idx="539">
                  <c:v>2702.3011992775437</c:v>
                </c:pt>
                <c:pt idx="540">
                  <c:v>2712.4453975252454</c:v>
                </c:pt>
                <c:pt idx="541">
                  <c:v>2725.6005077791074</c:v>
                </c:pt>
                <c:pt idx="542">
                  <c:v>2729.1484353974229</c:v>
                </c:pt>
                <c:pt idx="543">
                  <c:v>2729.4963663092353</c:v>
                </c:pt>
                <c:pt idx="544">
                  <c:v>2749.9719283193799</c:v>
                </c:pt>
                <c:pt idx="545">
                  <c:v>2757.6618219019661</c:v>
                </c:pt>
                <c:pt idx="546">
                  <c:v>2773.1104396698915</c:v>
                </c:pt>
                <c:pt idx="547">
                  <c:v>2779.5530682175417</c:v>
                </c:pt>
                <c:pt idx="548">
                  <c:v>2781.0033625057581</c:v>
                </c:pt>
                <c:pt idx="549">
                  <c:v>2787.4842754509323</c:v>
                </c:pt>
                <c:pt idx="550">
                  <c:v>2795.8349800478854</c:v>
                </c:pt>
                <c:pt idx="551">
                  <c:v>2798.6737055016179</c:v>
                </c:pt>
                <c:pt idx="552">
                  <c:v>2803.774298679868</c:v>
                </c:pt>
                <c:pt idx="553">
                  <c:v>2839.1134448837884</c:v>
                </c:pt>
                <c:pt idx="554">
                  <c:v>2840.353224821974</c:v>
                </c:pt>
                <c:pt idx="555">
                  <c:v>2857.4475174791683</c:v>
                </c:pt>
                <c:pt idx="556">
                  <c:v>2859.476899093841</c:v>
                </c:pt>
                <c:pt idx="557">
                  <c:v>2861.2602643856922</c:v>
                </c:pt>
                <c:pt idx="558">
                  <c:v>2867.5023812098675</c:v>
                </c:pt>
                <c:pt idx="559">
                  <c:v>2896.2823029891306</c:v>
                </c:pt>
                <c:pt idx="560">
                  <c:v>2901.7019810807133</c:v>
                </c:pt>
                <c:pt idx="561">
                  <c:v>2901.8914172185428</c:v>
                </c:pt>
                <c:pt idx="562">
                  <c:v>2909.5670076103497</c:v>
                </c:pt>
                <c:pt idx="563">
                  <c:v>2931.1242278161144</c:v>
                </c:pt>
                <c:pt idx="564">
                  <c:v>2944.9973029115577</c:v>
                </c:pt>
                <c:pt idx="565">
                  <c:v>2955.4182676767678</c:v>
                </c:pt>
                <c:pt idx="566">
                  <c:v>2997.2463266514806</c:v>
                </c:pt>
                <c:pt idx="567">
                  <c:v>3002.6124598183083</c:v>
                </c:pt>
                <c:pt idx="568">
                  <c:v>3012.6780970448744</c:v>
                </c:pt>
                <c:pt idx="569">
                  <c:v>3032.3420182953387</c:v>
                </c:pt>
                <c:pt idx="570">
                  <c:v>3038.4457351746546</c:v>
                </c:pt>
                <c:pt idx="571">
                  <c:v>3063.2788067581837</c:v>
                </c:pt>
                <c:pt idx="572">
                  <c:v>3068.124549707602</c:v>
                </c:pt>
                <c:pt idx="573">
                  <c:v>3073.6368819586773</c:v>
                </c:pt>
                <c:pt idx="574">
                  <c:v>3074.3354370629372</c:v>
                </c:pt>
                <c:pt idx="575">
                  <c:v>3085.3377395411608</c:v>
                </c:pt>
                <c:pt idx="576">
                  <c:v>3097.9732297154906</c:v>
                </c:pt>
                <c:pt idx="577">
                  <c:v>3104.0583486238529</c:v>
                </c:pt>
                <c:pt idx="578">
                  <c:v>3123.4795198394322</c:v>
                </c:pt>
                <c:pt idx="579">
                  <c:v>3152.9171866618994</c:v>
                </c:pt>
                <c:pt idx="580">
                  <c:v>3195.756632332128</c:v>
                </c:pt>
                <c:pt idx="581">
                  <c:v>3222.2888465116271</c:v>
                </c:pt>
                <c:pt idx="582">
                  <c:v>3225.0376654539828</c:v>
                </c:pt>
                <c:pt idx="583">
                  <c:v>3231.5202668795619</c:v>
                </c:pt>
                <c:pt idx="584">
                  <c:v>3267.8099586898788</c:v>
                </c:pt>
                <c:pt idx="585">
                  <c:v>3301.0721128706027</c:v>
                </c:pt>
                <c:pt idx="586">
                  <c:v>3329.1265767967616</c:v>
                </c:pt>
                <c:pt idx="587">
                  <c:v>3340.3722057174882</c:v>
                </c:pt>
                <c:pt idx="588">
                  <c:v>3397.4337499999992</c:v>
                </c:pt>
                <c:pt idx="589">
                  <c:v>3398.748351620312</c:v>
                </c:pt>
                <c:pt idx="590">
                  <c:v>3407.1018642848576</c:v>
                </c:pt>
                <c:pt idx="591">
                  <c:v>3424.0250446345549</c:v>
                </c:pt>
                <c:pt idx="592">
                  <c:v>3447.9079417004045</c:v>
                </c:pt>
                <c:pt idx="593">
                  <c:v>3458.3668035808319</c:v>
                </c:pt>
                <c:pt idx="594">
                  <c:v>3472.8212458278354</c:v>
                </c:pt>
                <c:pt idx="595">
                  <c:v>3516.1167982313546</c:v>
                </c:pt>
                <c:pt idx="596">
                  <c:v>3535.4629609959452</c:v>
                </c:pt>
                <c:pt idx="597">
                  <c:v>3541.7948680851068</c:v>
                </c:pt>
                <c:pt idx="598">
                  <c:v>3550.2821002268215</c:v>
                </c:pt>
                <c:pt idx="599">
                  <c:v>3563.5564710358608</c:v>
                </c:pt>
                <c:pt idx="600">
                  <c:v>3594.9205794947998</c:v>
                </c:pt>
                <c:pt idx="601">
                  <c:v>3630.4190679559497</c:v>
                </c:pt>
                <c:pt idx="602">
                  <c:v>3647.6538501291989</c:v>
                </c:pt>
                <c:pt idx="603">
                  <c:v>3678.5652930879492</c:v>
                </c:pt>
                <c:pt idx="604">
                  <c:v>3694.9622786885252</c:v>
                </c:pt>
                <c:pt idx="605">
                  <c:v>3714.4909744779579</c:v>
                </c:pt>
                <c:pt idx="606">
                  <c:v>3730.3035722813106</c:v>
                </c:pt>
                <c:pt idx="607">
                  <c:v>3778.9820152413208</c:v>
                </c:pt>
                <c:pt idx="608">
                  <c:v>3784.2418326724824</c:v>
                </c:pt>
                <c:pt idx="609">
                  <c:v>3861.2838291507401</c:v>
                </c:pt>
                <c:pt idx="610">
                  <c:v>3869.0203028943238</c:v>
                </c:pt>
                <c:pt idx="611">
                  <c:v>3934.4149248326562</c:v>
                </c:pt>
                <c:pt idx="612">
                  <c:v>3961.0525031081634</c:v>
                </c:pt>
                <c:pt idx="613">
                  <c:v>3997.7461753681391</c:v>
                </c:pt>
                <c:pt idx="614">
                  <c:v>3997.8293687204659</c:v>
                </c:pt>
                <c:pt idx="615">
                  <c:v>4072.9460721757328</c:v>
                </c:pt>
                <c:pt idx="616">
                  <c:v>4113.7116823734723</c:v>
                </c:pt>
                <c:pt idx="617">
                  <c:v>4121.4673915283338</c:v>
                </c:pt>
                <c:pt idx="618">
                  <c:v>4127.7091823406481</c:v>
                </c:pt>
                <c:pt idx="619">
                  <c:v>4161.6945441222651</c:v>
                </c:pt>
                <c:pt idx="620">
                  <c:v>4173.2817330586076</c:v>
                </c:pt>
                <c:pt idx="621">
                  <c:v>4206.1675586746433</c:v>
                </c:pt>
                <c:pt idx="622">
                  <c:v>4227.4101994828225</c:v>
                </c:pt>
                <c:pt idx="623">
                  <c:v>4244.4427509453826</c:v>
                </c:pt>
                <c:pt idx="624">
                  <c:v>4277.1166604626424</c:v>
                </c:pt>
                <c:pt idx="625">
                  <c:v>4302.8028509451506</c:v>
                </c:pt>
                <c:pt idx="626">
                  <c:v>4329.02633759733</c:v>
                </c:pt>
                <c:pt idx="627">
                  <c:v>4345.2578217628707</c:v>
                </c:pt>
                <c:pt idx="628">
                  <c:v>4407.8771659676459</c:v>
                </c:pt>
                <c:pt idx="629">
                  <c:v>4427.9484601496006</c:v>
                </c:pt>
                <c:pt idx="630">
                  <c:v>4468.3813300678221</c:v>
                </c:pt>
                <c:pt idx="631">
                  <c:v>4487.2242792538154</c:v>
                </c:pt>
                <c:pt idx="632">
                  <c:v>4564.951911440593</c:v>
                </c:pt>
                <c:pt idx="633">
                  <c:v>4594.0092738275343</c:v>
                </c:pt>
                <c:pt idx="634">
                  <c:v>4639.3840172537739</c:v>
                </c:pt>
                <c:pt idx="635">
                  <c:v>4705.3210731373892</c:v>
                </c:pt>
                <c:pt idx="636">
                  <c:v>4843.6855717453282</c:v>
                </c:pt>
                <c:pt idx="637">
                  <c:v>4875.1292724832219</c:v>
                </c:pt>
                <c:pt idx="638">
                  <c:v>4878.4557772435901</c:v>
                </c:pt>
                <c:pt idx="639">
                  <c:v>5078.1799178690344</c:v>
                </c:pt>
                <c:pt idx="640">
                  <c:v>5086.4938166939446</c:v>
                </c:pt>
                <c:pt idx="641">
                  <c:v>5125.8615048296897</c:v>
                </c:pt>
                <c:pt idx="642">
                  <c:v>5142.8087721227876</c:v>
                </c:pt>
                <c:pt idx="643">
                  <c:v>5772.4535018635552</c:v>
                </c:pt>
                <c:pt idx="644">
                  <c:v>5949.4036257114167</c:v>
                </c:pt>
                <c:pt idx="645">
                  <c:v>6196.552479762855</c:v>
                </c:pt>
                <c:pt idx="646">
                  <c:v>6397.6038152240635</c:v>
                </c:pt>
                <c:pt idx="647">
                  <c:v>6423.8989419965137</c:v>
                </c:pt>
                <c:pt idx="648">
                  <c:v>6428.7621985966398</c:v>
                </c:pt>
                <c:pt idx="649">
                  <c:v>6454.3223017348209</c:v>
                </c:pt>
                <c:pt idx="650">
                  <c:v>6588.9964575729937</c:v>
                </c:pt>
                <c:pt idx="651">
                  <c:v>7293.7808401768789</c:v>
                </c:pt>
                <c:pt idx="652">
                  <c:v>7531.2719831815002</c:v>
                </c:pt>
                <c:pt idx="653">
                  <c:v>7982.6728207033175</c:v>
                </c:pt>
                <c:pt idx="654">
                  <c:v>8375.9604476443892</c:v>
                </c:pt>
                <c:pt idx="655">
                  <c:v>9674.1601530281423</c:v>
                </c:pt>
                <c:pt idx="656">
                  <c:v>10436.783173494725</c:v>
                </c:pt>
                <c:pt idx="657">
                  <c:v>10866.269968641114</c:v>
                </c:pt>
                <c:pt idx="658">
                  <c:v>10875.741425569176</c:v>
                </c:pt>
                <c:pt idx="659">
                  <c:v>11680.501029906543</c:v>
                </c:pt>
                <c:pt idx="660">
                  <c:v>12345.518758306434</c:v>
                </c:pt>
                <c:pt idx="661">
                  <c:v>12378.450632434002</c:v>
                </c:pt>
              </c:numCache>
            </c:numRef>
          </c:xVal>
          <c:yVal>
            <c:numRef>
              <c:f>'[Copy of 2018 revenues local grants version 23.7.19. ER.xlsx]OTHscattergraphsOwnRev'!$G$2:$G$663</c:f>
              <c:numCache>
                <c:formatCode>#,##0</c:formatCode>
                <c:ptCount val="662"/>
                <c:pt idx="0">
                  <c:v>53.675582870737507</c:v>
                </c:pt>
                <c:pt idx="1">
                  <c:v>119.28221914842433</c:v>
                </c:pt>
                <c:pt idx="2">
                  <c:v>110.44845049256969</c:v>
                </c:pt>
                <c:pt idx="3">
                  <c:v>143.49840080767291</c:v>
                </c:pt>
                <c:pt idx="4">
                  <c:v>206.27143847742695</c:v>
                </c:pt>
                <c:pt idx="5">
                  <c:v>228.7975458303379</c:v>
                </c:pt>
                <c:pt idx="6">
                  <c:v>227.2524419504644</c:v>
                </c:pt>
                <c:pt idx="7">
                  <c:v>98.318206358728261</c:v>
                </c:pt>
                <c:pt idx="8">
                  <c:v>102.53966455870223</c:v>
                </c:pt>
                <c:pt idx="9">
                  <c:v>97.844502883103274</c:v>
                </c:pt>
                <c:pt idx="10">
                  <c:v>171.21873768006068</c:v>
                </c:pt>
                <c:pt idx="11">
                  <c:v>369.05723156064334</c:v>
                </c:pt>
                <c:pt idx="12">
                  <c:v>195.15700349107837</c:v>
                </c:pt>
                <c:pt idx="13">
                  <c:v>208.47309839497555</c:v>
                </c:pt>
                <c:pt idx="14">
                  <c:v>181.99083076607107</c:v>
                </c:pt>
                <c:pt idx="15">
                  <c:v>198.00495374569198</c:v>
                </c:pt>
                <c:pt idx="16">
                  <c:v>61.965903450774384</c:v>
                </c:pt>
                <c:pt idx="17">
                  <c:v>163.32601358304177</c:v>
                </c:pt>
                <c:pt idx="18">
                  <c:v>404.29311376765077</c:v>
                </c:pt>
                <c:pt idx="19">
                  <c:v>91.638820724729811</c:v>
                </c:pt>
                <c:pt idx="20">
                  <c:v>164.00558995815899</c:v>
                </c:pt>
                <c:pt idx="21">
                  <c:v>87.065106305651469</c:v>
                </c:pt>
                <c:pt idx="22">
                  <c:v>231.20921393515164</c:v>
                </c:pt>
                <c:pt idx="23">
                  <c:v>101.16309068219634</c:v>
                </c:pt>
                <c:pt idx="24">
                  <c:v>61.273099246432579</c:v>
                </c:pt>
                <c:pt idx="25">
                  <c:v>419.77468507751934</c:v>
                </c:pt>
                <c:pt idx="26">
                  <c:v>275.56436144578311</c:v>
                </c:pt>
                <c:pt idx="27">
                  <c:v>171.74265203475082</c:v>
                </c:pt>
                <c:pt idx="28">
                  <c:v>123.61173054854257</c:v>
                </c:pt>
                <c:pt idx="29">
                  <c:v>223.18484023238923</c:v>
                </c:pt>
                <c:pt idx="30">
                  <c:v>268.63378240939693</c:v>
                </c:pt>
                <c:pt idx="31">
                  <c:v>380.21508951634456</c:v>
                </c:pt>
                <c:pt idx="32">
                  <c:v>225.01352262799233</c:v>
                </c:pt>
                <c:pt idx="33">
                  <c:v>206.91530230625392</c:v>
                </c:pt>
                <c:pt idx="34">
                  <c:v>178.19782258064518</c:v>
                </c:pt>
                <c:pt idx="35">
                  <c:v>256.06043191423561</c:v>
                </c:pt>
                <c:pt idx="36">
                  <c:v>185.92808082120581</c:v>
                </c:pt>
                <c:pt idx="37">
                  <c:v>268.42181890918789</c:v>
                </c:pt>
                <c:pt idx="38">
                  <c:v>189.6504658990257</c:v>
                </c:pt>
                <c:pt idx="39">
                  <c:v>370.69048857202768</c:v>
                </c:pt>
                <c:pt idx="40">
                  <c:v>426.2195765930511</c:v>
                </c:pt>
                <c:pt idx="41">
                  <c:v>449.00037092304416</c:v>
                </c:pt>
                <c:pt idx="42">
                  <c:v>315.29343397997496</c:v>
                </c:pt>
                <c:pt idx="43">
                  <c:v>524.26735593220337</c:v>
                </c:pt>
                <c:pt idx="44">
                  <c:v>248.7026198683798</c:v>
                </c:pt>
                <c:pt idx="45">
                  <c:v>274.77954096200307</c:v>
                </c:pt>
                <c:pt idx="46">
                  <c:v>173.77303231691423</c:v>
                </c:pt>
                <c:pt idx="47">
                  <c:v>209.07067610741731</c:v>
                </c:pt>
                <c:pt idx="48">
                  <c:v>303.0409574969371</c:v>
                </c:pt>
                <c:pt idx="49">
                  <c:v>200.37910309754969</c:v>
                </c:pt>
                <c:pt idx="50">
                  <c:v>297.41702090743479</c:v>
                </c:pt>
                <c:pt idx="51">
                  <c:v>289.56835528791873</c:v>
                </c:pt>
                <c:pt idx="52">
                  <c:v>296.17716292771354</c:v>
                </c:pt>
                <c:pt idx="53">
                  <c:v>365.40750152905201</c:v>
                </c:pt>
                <c:pt idx="54">
                  <c:v>494.42089247071112</c:v>
                </c:pt>
                <c:pt idx="55">
                  <c:v>192.19652772073923</c:v>
                </c:pt>
                <c:pt idx="56">
                  <c:v>200.4978799489144</c:v>
                </c:pt>
                <c:pt idx="57">
                  <c:v>506.05252063192643</c:v>
                </c:pt>
                <c:pt idx="58">
                  <c:v>395.33653320772487</c:v>
                </c:pt>
                <c:pt idx="59">
                  <c:v>506.7721579512895</c:v>
                </c:pt>
                <c:pt idx="60">
                  <c:v>103.69050355946398</c:v>
                </c:pt>
                <c:pt idx="61">
                  <c:v>146.82383951096452</c:v>
                </c:pt>
                <c:pt idx="62">
                  <c:v>193.24508855076078</c:v>
                </c:pt>
                <c:pt idx="63">
                  <c:v>170.88132599802512</c:v>
                </c:pt>
                <c:pt idx="64">
                  <c:v>206.79653899400091</c:v>
                </c:pt>
                <c:pt idx="65">
                  <c:v>268.15401347449472</c:v>
                </c:pt>
                <c:pt idx="66">
                  <c:v>314.84976844070962</c:v>
                </c:pt>
                <c:pt idx="67">
                  <c:v>366.36122997416021</c:v>
                </c:pt>
                <c:pt idx="68">
                  <c:v>478.42583540115794</c:v>
                </c:pt>
                <c:pt idx="69">
                  <c:v>316.1538571982926</c:v>
                </c:pt>
                <c:pt idx="70">
                  <c:v>368.29896132116477</c:v>
                </c:pt>
                <c:pt idx="71">
                  <c:v>138.53839153439154</c:v>
                </c:pt>
                <c:pt idx="72">
                  <c:v>158.46044856058913</c:v>
                </c:pt>
                <c:pt idx="73">
                  <c:v>76.507019835510391</c:v>
                </c:pt>
                <c:pt idx="74">
                  <c:v>325.94019345238098</c:v>
                </c:pt>
                <c:pt idx="75">
                  <c:v>611.30604362314455</c:v>
                </c:pt>
                <c:pt idx="76">
                  <c:v>618.53483000539654</c:v>
                </c:pt>
                <c:pt idx="77">
                  <c:v>459.06661851087478</c:v>
                </c:pt>
                <c:pt idx="78">
                  <c:v>523.88682194046305</c:v>
                </c:pt>
                <c:pt idx="79">
                  <c:v>161.19087287214779</c:v>
                </c:pt>
                <c:pt idx="80">
                  <c:v>446.00618236940301</c:v>
                </c:pt>
                <c:pt idx="81">
                  <c:v>384.60468282465592</c:v>
                </c:pt>
                <c:pt idx="82">
                  <c:v>151.2867852760736</c:v>
                </c:pt>
                <c:pt idx="83">
                  <c:v>440.13266358089624</c:v>
                </c:pt>
                <c:pt idx="84">
                  <c:v>230.95290548906317</c:v>
                </c:pt>
                <c:pt idx="85">
                  <c:v>538.1260886237751</c:v>
                </c:pt>
                <c:pt idx="86">
                  <c:v>553.99618676302771</c:v>
                </c:pt>
                <c:pt idx="87">
                  <c:v>397.86719985425401</c:v>
                </c:pt>
                <c:pt idx="88">
                  <c:v>564.36145277002777</c:v>
                </c:pt>
                <c:pt idx="89">
                  <c:v>761.81832669017319</c:v>
                </c:pt>
                <c:pt idx="90">
                  <c:v>369.77582154029494</c:v>
                </c:pt>
                <c:pt idx="91">
                  <c:v>380.62198172874207</c:v>
                </c:pt>
                <c:pt idx="92">
                  <c:v>539.56739663411588</c:v>
                </c:pt>
                <c:pt idx="93">
                  <c:v>639.35740020587889</c:v>
                </c:pt>
                <c:pt idx="94">
                  <c:v>270.84900369571915</c:v>
                </c:pt>
                <c:pt idx="95">
                  <c:v>179.63054787138498</c:v>
                </c:pt>
                <c:pt idx="96">
                  <c:v>189.01849794606179</c:v>
                </c:pt>
                <c:pt idx="97">
                  <c:v>842.7758434099153</c:v>
                </c:pt>
                <c:pt idx="98">
                  <c:v>663.61378405426444</c:v>
                </c:pt>
                <c:pt idx="99">
                  <c:v>379.47152442748097</c:v>
                </c:pt>
                <c:pt idx="100">
                  <c:v>327.94542180094788</c:v>
                </c:pt>
                <c:pt idx="101">
                  <c:v>242.22861372046683</c:v>
                </c:pt>
                <c:pt idx="102">
                  <c:v>446.34382306018853</c:v>
                </c:pt>
                <c:pt idx="103">
                  <c:v>701.32440276766204</c:v>
                </c:pt>
                <c:pt idx="104">
                  <c:v>520.68303778526001</c:v>
                </c:pt>
                <c:pt idx="105">
                  <c:v>534.3064054596548</c:v>
                </c:pt>
                <c:pt idx="106">
                  <c:v>141.22755176043984</c:v>
                </c:pt>
                <c:pt idx="107">
                  <c:v>291.05880884606967</c:v>
                </c:pt>
                <c:pt idx="108">
                  <c:v>90.554751101321585</c:v>
                </c:pt>
                <c:pt idx="109">
                  <c:v>347.90993000677355</c:v>
                </c:pt>
                <c:pt idx="110">
                  <c:v>248.2943618188468</c:v>
                </c:pt>
                <c:pt idx="111">
                  <c:v>310.82881342940362</c:v>
                </c:pt>
                <c:pt idx="112">
                  <c:v>341.99145637583894</c:v>
                </c:pt>
                <c:pt idx="113">
                  <c:v>204.91966729441307</c:v>
                </c:pt>
                <c:pt idx="114">
                  <c:v>609.20714840111771</c:v>
                </c:pt>
                <c:pt idx="115">
                  <c:v>520.12061447509848</c:v>
                </c:pt>
                <c:pt idx="116">
                  <c:v>459.25711744639381</c:v>
                </c:pt>
                <c:pt idx="117">
                  <c:v>310.00406521278853</c:v>
                </c:pt>
                <c:pt idx="118">
                  <c:v>539.10900531748507</c:v>
                </c:pt>
                <c:pt idx="119">
                  <c:v>127.43961954494593</c:v>
                </c:pt>
                <c:pt idx="120">
                  <c:v>341.10531511009873</c:v>
                </c:pt>
                <c:pt idx="121">
                  <c:v>318.58195291679004</c:v>
                </c:pt>
                <c:pt idx="122">
                  <c:v>343.50889087656526</c:v>
                </c:pt>
                <c:pt idx="123">
                  <c:v>206.47048598130843</c:v>
                </c:pt>
                <c:pt idx="124">
                  <c:v>594.34629052429057</c:v>
                </c:pt>
                <c:pt idx="125">
                  <c:v>341.25053712480252</c:v>
                </c:pt>
                <c:pt idx="126">
                  <c:v>457.28884802431605</c:v>
                </c:pt>
                <c:pt idx="127">
                  <c:v>328.90092108538715</c:v>
                </c:pt>
                <c:pt idx="128">
                  <c:v>353.48192849099098</c:v>
                </c:pt>
                <c:pt idx="129">
                  <c:v>466.77811583301991</c:v>
                </c:pt>
                <c:pt idx="130">
                  <c:v>639.04642951469134</c:v>
                </c:pt>
                <c:pt idx="131">
                  <c:v>182.84967680087647</c:v>
                </c:pt>
                <c:pt idx="132">
                  <c:v>496.76044041793415</c:v>
                </c:pt>
                <c:pt idx="133">
                  <c:v>384.08870115967892</c:v>
                </c:pt>
                <c:pt idx="134">
                  <c:v>354.43148871527774</c:v>
                </c:pt>
                <c:pt idx="135">
                  <c:v>1448.4054643678162</c:v>
                </c:pt>
                <c:pt idx="136">
                  <c:v>727.63509073842306</c:v>
                </c:pt>
                <c:pt idx="137">
                  <c:v>855.75281765109889</c:v>
                </c:pt>
                <c:pt idx="138">
                  <c:v>404.85396062625949</c:v>
                </c:pt>
                <c:pt idx="139">
                  <c:v>342.63799930811808</c:v>
                </c:pt>
                <c:pt idx="140">
                  <c:v>490.14409741012747</c:v>
                </c:pt>
                <c:pt idx="141">
                  <c:v>319.7484815988301</c:v>
                </c:pt>
                <c:pt idx="142">
                  <c:v>445.59507739082363</c:v>
                </c:pt>
                <c:pt idx="143">
                  <c:v>366.87961760925452</c:v>
                </c:pt>
                <c:pt idx="144">
                  <c:v>555.01829719484454</c:v>
                </c:pt>
                <c:pt idx="145">
                  <c:v>268.62158362989322</c:v>
                </c:pt>
                <c:pt idx="146">
                  <c:v>463.68337092731826</c:v>
                </c:pt>
                <c:pt idx="147">
                  <c:v>412.43151949420445</c:v>
                </c:pt>
                <c:pt idx="148">
                  <c:v>555.05288442703227</c:v>
                </c:pt>
                <c:pt idx="149">
                  <c:v>176.4469753810082</c:v>
                </c:pt>
                <c:pt idx="150">
                  <c:v>239.74045181418998</c:v>
                </c:pt>
                <c:pt idx="151">
                  <c:v>376.81273382056992</c:v>
                </c:pt>
                <c:pt idx="152">
                  <c:v>892.64044940644442</c:v>
                </c:pt>
                <c:pt idx="153">
                  <c:v>654.09959739934982</c:v>
                </c:pt>
                <c:pt idx="154">
                  <c:v>309.6666913220127</c:v>
                </c:pt>
                <c:pt idx="155">
                  <c:v>593.61724703737468</c:v>
                </c:pt>
                <c:pt idx="156">
                  <c:v>591.28303131416851</c:v>
                </c:pt>
                <c:pt idx="157">
                  <c:v>664.01985739750444</c:v>
                </c:pt>
                <c:pt idx="158">
                  <c:v>857.64333202357568</c:v>
                </c:pt>
                <c:pt idx="159">
                  <c:v>434.77540790148799</c:v>
                </c:pt>
                <c:pt idx="160">
                  <c:v>816.82611570247946</c:v>
                </c:pt>
                <c:pt idx="161">
                  <c:v>625.50933858267717</c:v>
                </c:pt>
                <c:pt idx="162">
                  <c:v>609.80961509808799</c:v>
                </c:pt>
                <c:pt idx="163">
                  <c:v>545.94827827827828</c:v>
                </c:pt>
                <c:pt idx="164">
                  <c:v>418.22783021287512</c:v>
                </c:pt>
                <c:pt idx="165">
                  <c:v>295.76708876057472</c:v>
                </c:pt>
                <c:pt idx="166">
                  <c:v>180.03592559390407</c:v>
                </c:pt>
                <c:pt idx="167">
                  <c:v>700.5061860772023</c:v>
                </c:pt>
                <c:pt idx="168">
                  <c:v>293.60874811815393</c:v>
                </c:pt>
                <c:pt idx="169">
                  <c:v>520.66099626938933</c:v>
                </c:pt>
                <c:pt idx="170">
                  <c:v>270.62686393185385</c:v>
                </c:pt>
                <c:pt idx="171">
                  <c:v>820.91055575035068</c:v>
                </c:pt>
                <c:pt idx="172">
                  <c:v>299.75406676783007</c:v>
                </c:pt>
                <c:pt idx="173">
                  <c:v>569.49348106365824</c:v>
                </c:pt>
                <c:pt idx="174">
                  <c:v>459.34634982979844</c:v>
                </c:pt>
                <c:pt idx="175">
                  <c:v>727.063650190114</c:v>
                </c:pt>
                <c:pt idx="176">
                  <c:v>302.47205229403062</c:v>
                </c:pt>
                <c:pt idx="177">
                  <c:v>382.92714466482261</c:v>
                </c:pt>
                <c:pt idx="178">
                  <c:v>518.97079211306129</c:v>
                </c:pt>
                <c:pt idx="179">
                  <c:v>492.66066950959487</c:v>
                </c:pt>
                <c:pt idx="180">
                  <c:v>334.28848582474228</c:v>
                </c:pt>
                <c:pt idx="181">
                  <c:v>607.26599532675061</c:v>
                </c:pt>
                <c:pt idx="182">
                  <c:v>575.4498712147581</c:v>
                </c:pt>
                <c:pt idx="183">
                  <c:v>963.50886719905361</c:v>
                </c:pt>
                <c:pt idx="184">
                  <c:v>376.06008761070376</c:v>
                </c:pt>
                <c:pt idx="185">
                  <c:v>140.08939932318103</c:v>
                </c:pt>
                <c:pt idx="186">
                  <c:v>422.99832545577317</c:v>
                </c:pt>
                <c:pt idx="187">
                  <c:v>404.1918762088975</c:v>
                </c:pt>
                <c:pt idx="188">
                  <c:v>555.2911605271039</c:v>
                </c:pt>
                <c:pt idx="189">
                  <c:v>219.30900751879699</c:v>
                </c:pt>
                <c:pt idx="190">
                  <c:v>402.1402420343137</c:v>
                </c:pt>
                <c:pt idx="191">
                  <c:v>289.69122496147924</c:v>
                </c:pt>
                <c:pt idx="192">
                  <c:v>764.85183638832314</c:v>
                </c:pt>
                <c:pt idx="193">
                  <c:v>322.04205844790022</c:v>
                </c:pt>
                <c:pt idx="194">
                  <c:v>595.78948717948708</c:v>
                </c:pt>
                <c:pt idx="195">
                  <c:v>931.74010514018687</c:v>
                </c:pt>
                <c:pt idx="196">
                  <c:v>564.97436580627243</c:v>
                </c:pt>
                <c:pt idx="197">
                  <c:v>408.35296027742748</c:v>
                </c:pt>
                <c:pt idx="198">
                  <c:v>692.9633226544621</c:v>
                </c:pt>
                <c:pt idx="199">
                  <c:v>375.68721526037314</c:v>
                </c:pt>
                <c:pt idx="200">
                  <c:v>628.21211575255097</c:v>
                </c:pt>
                <c:pt idx="201">
                  <c:v>524.84404075309828</c:v>
                </c:pt>
                <c:pt idx="202">
                  <c:v>349.40087923454877</c:v>
                </c:pt>
                <c:pt idx="203">
                  <c:v>629.24025661271219</c:v>
                </c:pt>
                <c:pt idx="204">
                  <c:v>393.80996879580158</c:v>
                </c:pt>
                <c:pt idx="205">
                  <c:v>443.46174080267559</c:v>
                </c:pt>
                <c:pt idx="206">
                  <c:v>450.37004057782821</c:v>
                </c:pt>
                <c:pt idx="207">
                  <c:v>460.99609004073608</c:v>
                </c:pt>
                <c:pt idx="208">
                  <c:v>488.16821396993822</c:v>
                </c:pt>
                <c:pt idx="209">
                  <c:v>828.47466084425037</c:v>
                </c:pt>
                <c:pt idx="210">
                  <c:v>308.10611254055266</c:v>
                </c:pt>
                <c:pt idx="211">
                  <c:v>827.61170177748511</c:v>
                </c:pt>
                <c:pt idx="212">
                  <c:v>590.1534365719134</c:v>
                </c:pt>
                <c:pt idx="213">
                  <c:v>662.3661263318113</c:v>
                </c:pt>
                <c:pt idx="214">
                  <c:v>574.46745203111493</c:v>
                </c:pt>
                <c:pt idx="215">
                  <c:v>792.86871919014084</c:v>
                </c:pt>
                <c:pt idx="216">
                  <c:v>973.93506325632563</c:v>
                </c:pt>
                <c:pt idx="217">
                  <c:v>573.62292145369292</c:v>
                </c:pt>
                <c:pt idx="218">
                  <c:v>511.82892296015183</c:v>
                </c:pt>
                <c:pt idx="219">
                  <c:v>395.95632351081321</c:v>
                </c:pt>
                <c:pt idx="220">
                  <c:v>600.8902856436257</c:v>
                </c:pt>
                <c:pt idx="221">
                  <c:v>546.1163610838131</c:v>
                </c:pt>
                <c:pt idx="222">
                  <c:v>393.66141017704598</c:v>
                </c:pt>
                <c:pt idx="223">
                  <c:v>509.9990583601861</c:v>
                </c:pt>
                <c:pt idx="224">
                  <c:v>521.06381232579747</c:v>
                </c:pt>
                <c:pt idx="225">
                  <c:v>571.0433981517134</c:v>
                </c:pt>
                <c:pt idx="226">
                  <c:v>853.60692137592139</c:v>
                </c:pt>
                <c:pt idx="227">
                  <c:v>477.71752096079763</c:v>
                </c:pt>
                <c:pt idx="228">
                  <c:v>869.70058654765717</c:v>
                </c:pt>
                <c:pt idx="229">
                  <c:v>751.83346423562398</c:v>
                </c:pt>
                <c:pt idx="230">
                  <c:v>907.18636524196393</c:v>
                </c:pt>
                <c:pt idx="231">
                  <c:v>810.50821740354831</c:v>
                </c:pt>
                <c:pt idx="232">
                  <c:v>547.34413931681183</c:v>
                </c:pt>
                <c:pt idx="233">
                  <c:v>582.08816858868761</c:v>
                </c:pt>
                <c:pt idx="234">
                  <c:v>619.26840818495873</c:v>
                </c:pt>
                <c:pt idx="235">
                  <c:v>444.09802007299265</c:v>
                </c:pt>
                <c:pt idx="236">
                  <c:v>636.94421107628011</c:v>
                </c:pt>
                <c:pt idx="237">
                  <c:v>640.51763684161108</c:v>
                </c:pt>
                <c:pt idx="238">
                  <c:v>358.18194518462127</c:v>
                </c:pt>
                <c:pt idx="239">
                  <c:v>603.54163402513882</c:v>
                </c:pt>
                <c:pt idx="240">
                  <c:v>549.50821795970865</c:v>
                </c:pt>
                <c:pt idx="241">
                  <c:v>721.71462070669622</c:v>
                </c:pt>
                <c:pt idx="242">
                  <c:v>456.75069119226634</c:v>
                </c:pt>
                <c:pt idx="243">
                  <c:v>1289.6812814874047</c:v>
                </c:pt>
                <c:pt idx="244">
                  <c:v>654.37484221980412</c:v>
                </c:pt>
                <c:pt idx="245">
                  <c:v>576.5129074889868</c:v>
                </c:pt>
                <c:pt idx="246">
                  <c:v>461.4919377229719</c:v>
                </c:pt>
                <c:pt idx="247">
                  <c:v>403.64277921163773</c:v>
                </c:pt>
                <c:pt idx="248">
                  <c:v>611.43201059758599</c:v>
                </c:pt>
                <c:pt idx="249">
                  <c:v>590.54238718051124</c:v>
                </c:pt>
                <c:pt idx="250">
                  <c:v>536.52234823652816</c:v>
                </c:pt>
                <c:pt idx="251">
                  <c:v>551.53673995072813</c:v>
                </c:pt>
                <c:pt idx="252">
                  <c:v>431.0407632929406</c:v>
                </c:pt>
                <c:pt idx="253">
                  <c:v>483.11939823290618</c:v>
                </c:pt>
                <c:pt idx="254">
                  <c:v>421.13296868033882</c:v>
                </c:pt>
                <c:pt idx="255">
                  <c:v>376.30881124945796</c:v>
                </c:pt>
                <c:pt idx="256">
                  <c:v>315.3119024614677</c:v>
                </c:pt>
                <c:pt idx="257">
                  <c:v>748.25468875502008</c:v>
                </c:pt>
                <c:pt idx="258">
                  <c:v>823.6919572368422</c:v>
                </c:pt>
                <c:pt idx="259">
                  <c:v>531.45091375291372</c:v>
                </c:pt>
                <c:pt idx="260">
                  <c:v>613.40432085932082</c:v>
                </c:pt>
                <c:pt idx="261">
                  <c:v>246.59857657375511</c:v>
                </c:pt>
                <c:pt idx="262">
                  <c:v>298.00280882965427</c:v>
                </c:pt>
                <c:pt idx="263">
                  <c:v>310.04789744499652</c:v>
                </c:pt>
                <c:pt idx="264">
                  <c:v>885.70291920731711</c:v>
                </c:pt>
                <c:pt idx="265">
                  <c:v>402.40691787142418</c:v>
                </c:pt>
                <c:pt idx="266">
                  <c:v>505.94357709923668</c:v>
                </c:pt>
                <c:pt idx="267">
                  <c:v>707.85008455169987</c:v>
                </c:pt>
                <c:pt idx="268">
                  <c:v>516.96638504453972</c:v>
                </c:pt>
                <c:pt idx="269">
                  <c:v>323.6937545862209</c:v>
                </c:pt>
                <c:pt idx="270">
                  <c:v>395.94683193277314</c:v>
                </c:pt>
                <c:pt idx="271">
                  <c:v>293.13988925398564</c:v>
                </c:pt>
                <c:pt idx="272">
                  <c:v>534.59070758996074</c:v>
                </c:pt>
                <c:pt idx="273">
                  <c:v>1459.7314759676733</c:v>
                </c:pt>
                <c:pt idx="274">
                  <c:v>372.0083415398388</c:v>
                </c:pt>
                <c:pt idx="275">
                  <c:v>789.79130908824823</c:v>
                </c:pt>
                <c:pt idx="276">
                  <c:v>433.00792323509251</c:v>
                </c:pt>
                <c:pt idx="277">
                  <c:v>510.99000000000007</c:v>
                </c:pt>
                <c:pt idx="278">
                  <c:v>965.56565708750395</c:v>
                </c:pt>
                <c:pt idx="279">
                  <c:v>444.69468104695517</c:v>
                </c:pt>
                <c:pt idx="280">
                  <c:v>787.00442987880285</c:v>
                </c:pt>
                <c:pt idx="281">
                  <c:v>600.94942119473501</c:v>
                </c:pt>
                <c:pt idx="282">
                  <c:v>582.92633174534421</c:v>
                </c:pt>
                <c:pt idx="283">
                  <c:v>404.39283480453975</c:v>
                </c:pt>
                <c:pt idx="284">
                  <c:v>234.001705801105</c:v>
                </c:pt>
                <c:pt idx="285">
                  <c:v>880.86355750487326</c:v>
                </c:pt>
                <c:pt idx="286">
                  <c:v>800.00424008424022</c:v>
                </c:pt>
                <c:pt idx="287">
                  <c:v>806.20569658902548</c:v>
                </c:pt>
                <c:pt idx="288">
                  <c:v>750.77761042262466</c:v>
                </c:pt>
                <c:pt idx="289">
                  <c:v>686.64816072769747</c:v>
                </c:pt>
                <c:pt idx="290">
                  <c:v>572.77901758303096</c:v>
                </c:pt>
                <c:pt idx="291">
                  <c:v>429.67292949137743</c:v>
                </c:pt>
                <c:pt idx="292">
                  <c:v>809.976679594026</c:v>
                </c:pt>
                <c:pt idx="293">
                  <c:v>566.51942549371631</c:v>
                </c:pt>
                <c:pt idx="294">
                  <c:v>598.4753447105594</c:v>
                </c:pt>
                <c:pt idx="295">
                  <c:v>591.78563664596277</c:v>
                </c:pt>
                <c:pt idx="296">
                  <c:v>585.09745640713709</c:v>
                </c:pt>
                <c:pt idx="297">
                  <c:v>1222.2266563680055</c:v>
                </c:pt>
                <c:pt idx="298">
                  <c:v>931.12740855762593</c:v>
                </c:pt>
                <c:pt idx="299">
                  <c:v>672.62581137048187</c:v>
                </c:pt>
                <c:pt idx="300">
                  <c:v>485.57304123509874</c:v>
                </c:pt>
                <c:pt idx="301">
                  <c:v>471.57582824713569</c:v>
                </c:pt>
                <c:pt idx="302">
                  <c:v>250.11838587042607</c:v>
                </c:pt>
                <c:pt idx="303">
                  <c:v>567.35282090309488</c:v>
                </c:pt>
                <c:pt idx="304">
                  <c:v>784.09116786414108</c:v>
                </c:pt>
                <c:pt idx="305">
                  <c:v>760.28716834252339</c:v>
                </c:pt>
                <c:pt idx="306">
                  <c:v>391.3063606647944</c:v>
                </c:pt>
                <c:pt idx="307">
                  <c:v>176.98914540202216</c:v>
                </c:pt>
                <c:pt idx="308">
                  <c:v>696.62293518832723</c:v>
                </c:pt>
                <c:pt idx="309">
                  <c:v>1063.6816339869281</c:v>
                </c:pt>
                <c:pt idx="310">
                  <c:v>283.35509166998798</c:v>
                </c:pt>
                <c:pt idx="311">
                  <c:v>716.65323576996616</c:v>
                </c:pt>
                <c:pt idx="312">
                  <c:v>452.79968971631206</c:v>
                </c:pt>
                <c:pt idx="313">
                  <c:v>428.71351616123792</c:v>
                </c:pt>
                <c:pt idx="314">
                  <c:v>626.17963886723828</c:v>
                </c:pt>
                <c:pt idx="315">
                  <c:v>999.41451308900525</c:v>
                </c:pt>
                <c:pt idx="316">
                  <c:v>1444.1502210193958</c:v>
                </c:pt>
                <c:pt idx="317">
                  <c:v>387.27751897409058</c:v>
                </c:pt>
                <c:pt idx="318">
                  <c:v>371.4588170300043</c:v>
                </c:pt>
                <c:pt idx="319">
                  <c:v>547.57475589968408</c:v>
                </c:pt>
                <c:pt idx="320">
                  <c:v>731.98200592049625</c:v>
                </c:pt>
                <c:pt idx="321">
                  <c:v>933.11424217002241</c:v>
                </c:pt>
                <c:pt idx="322">
                  <c:v>970.50396790980039</c:v>
                </c:pt>
                <c:pt idx="323">
                  <c:v>773.61976349418273</c:v>
                </c:pt>
                <c:pt idx="324">
                  <c:v>529.43901991614257</c:v>
                </c:pt>
                <c:pt idx="325">
                  <c:v>960.895635359116</c:v>
                </c:pt>
                <c:pt idx="326">
                  <c:v>762.49057285180572</c:v>
                </c:pt>
                <c:pt idx="327">
                  <c:v>273.52332494382023</c:v>
                </c:pt>
                <c:pt idx="328">
                  <c:v>683.60129505045643</c:v>
                </c:pt>
                <c:pt idx="329">
                  <c:v>916.69167477230519</c:v>
                </c:pt>
                <c:pt idx="330">
                  <c:v>973.65759934421112</c:v>
                </c:pt>
                <c:pt idx="331">
                  <c:v>449.87735803785654</c:v>
                </c:pt>
                <c:pt idx="332">
                  <c:v>950.58137658518649</c:v>
                </c:pt>
                <c:pt idx="333">
                  <c:v>411.11479178234316</c:v>
                </c:pt>
                <c:pt idx="334">
                  <c:v>319.39019197207682</c:v>
                </c:pt>
                <c:pt idx="335">
                  <c:v>1447.2794289793007</c:v>
                </c:pt>
                <c:pt idx="336">
                  <c:v>1110.8971081737254</c:v>
                </c:pt>
                <c:pt idx="337">
                  <c:v>489.77859435352207</c:v>
                </c:pt>
                <c:pt idx="338">
                  <c:v>767.86620241827143</c:v>
                </c:pt>
                <c:pt idx="339">
                  <c:v>936.06325789684126</c:v>
                </c:pt>
                <c:pt idx="340">
                  <c:v>1793.2423708353451</c:v>
                </c:pt>
                <c:pt idx="341">
                  <c:v>701.00219414158676</c:v>
                </c:pt>
                <c:pt idx="342">
                  <c:v>649.90209677419364</c:v>
                </c:pt>
                <c:pt idx="343">
                  <c:v>641.2607953301715</c:v>
                </c:pt>
                <c:pt idx="344">
                  <c:v>801.63704959811798</c:v>
                </c:pt>
                <c:pt idx="345">
                  <c:v>443.17549441609344</c:v>
                </c:pt>
                <c:pt idx="346">
                  <c:v>735.40912114014247</c:v>
                </c:pt>
                <c:pt idx="347">
                  <c:v>783.22691423519007</c:v>
                </c:pt>
                <c:pt idx="348">
                  <c:v>884.80519894482302</c:v>
                </c:pt>
                <c:pt idx="349">
                  <c:v>788.96239136451698</c:v>
                </c:pt>
                <c:pt idx="350">
                  <c:v>1102.9568649563012</c:v>
                </c:pt>
                <c:pt idx="351">
                  <c:v>549.51943492673252</c:v>
                </c:pt>
                <c:pt idx="352">
                  <c:v>517.67127862052132</c:v>
                </c:pt>
                <c:pt idx="353">
                  <c:v>754.84033194299616</c:v>
                </c:pt>
                <c:pt idx="354">
                  <c:v>331.47586229205172</c:v>
                </c:pt>
                <c:pt idx="355">
                  <c:v>396.90166234979404</c:v>
                </c:pt>
                <c:pt idx="356">
                  <c:v>715.76933282694006</c:v>
                </c:pt>
                <c:pt idx="357">
                  <c:v>334.52032850064228</c:v>
                </c:pt>
                <c:pt idx="358">
                  <c:v>564.88813501849563</c:v>
                </c:pt>
                <c:pt idx="359">
                  <c:v>567.70636626506018</c:v>
                </c:pt>
                <c:pt idx="360">
                  <c:v>1052.8936250486192</c:v>
                </c:pt>
                <c:pt idx="361">
                  <c:v>771.7762629552858</c:v>
                </c:pt>
                <c:pt idx="362">
                  <c:v>517.77322124683838</c:v>
                </c:pt>
                <c:pt idx="363">
                  <c:v>726.25378779875871</c:v>
                </c:pt>
                <c:pt idx="364">
                  <c:v>772.11300308129887</c:v>
                </c:pt>
                <c:pt idx="365">
                  <c:v>683.6680265241489</c:v>
                </c:pt>
                <c:pt idx="366">
                  <c:v>440.34116315789475</c:v>
                </c:pt>
                <c:pt idx="367">
                  <c:v>903.26145569620246</c:v>
                </c:pt>
                <c:pt idx="368">
                  <c:v>1109.6270964566929</c:v>
                </c:pt>
                <c:pt idx="369">
                  <c:v>428.35350292305264</c:v>
                </c:pt>
                <c:pt idx="370">
                  <c:v>714.73749362286605</c:v>
                </c:pt>
                <c:pt idx="371">
                  <c:v>543.55276173438972</c:v>
                </c:pt>
                <c:pt idx="372">
                  <c:v>958.75389270465928</c:v>
                </c:pt>
                <c:pt idx="373">
                  <c:v>423.41255319148934</c:v>
                </c:pt>
                <c:pt idx="374">
                  <c:v>363.46285831079803</c:v>
                </c:pt>
                <c:pt idx="375">
                  <c:v>774.15671574744204</c:v>
                </c:pt>
                <c:pt idx="376">
                  <c:v>419.59311636328982</c:v>
                </c:pt>
                <c:pt idx="377">
                  <c:v>945.98509413468503</c:v>
                </c:pt>
                <c:pt idx="378">
                  <c:v>571.29407370875174</c:v>
                </c:pt>
                <c:pt idx="379">
                  <c:v>762.2770672313394</c:v>
                </c:pt>
                <c:pt idx="380">
                  <c:v>352.42581727715435</c:v>
                </c:pt>
                <c:pt idx="381">
                  <c:v>596.30212234834869</c:v>
                </c:pt>
                <c:pt idx="382">
                  <c:v>568.52505348955685</c:v>
                </c:pt>
                <c:pt idx="383">
                  <c:v>120.74253037506601</c:v>
                </c:pt>
                <c:pt idx="384">
                  <c:v>1153.1857979468034</c:v>
                </c:pt>
                <c:pt idx="385">
                  <c:v>1030.664078587416</c:v>
                </c:pt>
                <c:pt idx="386">
                  <c:v>834.39359066427289</c:v>
                </c:pt>
                <c:pt idx="387">
                  <c:v>514.95087373213005</c:v>
                </c:pt>
                <c:pt idx="388">
                  <c:v>672.57687598611562</c:v>
                </c:pt>
                <c:pt idx="389">
                  <c:v>412.00408636545387</c:v>
                </c:pt>
                <c:pt idx="390">
                  <c:v>714.89491917377632</c:v>
                </c:pt>
                <c:pt idx="391">
                  <c:v>360.66969120335892</c:v>
                </c:pt>
                <c:pt idx="392">
                  <c:v>1047.0662988914455</c:v>
                </c:pt>
                <c:pt idx="393">
                  <c:v>877.51841710427618</c:v>
                </c:pt>
                <c:pt idx="394">
                  <c:v>427.82887498370485</c:v>
                </c:pt>
                <c:pt idx="395">
                  <c:v>1208.9269523809523</c:v>
                </c:pt>
                <c:pt idx="396">
                  <c:v>1079.1826812968482</c:v>
                </c:pt>
                <c:pt idx="397">
                  <c:v>637.91272293700092</c:v>
                </c:pt>
                <c:pt idx="398">
                  <c:v>334.00201096201096</c:v>
                </c:pt>
                <c:pt idx="399">
                  <c:v>723.862443012884</c:v>
                </c:pt>
                <c:pt idx="400">
                  <c:v>1141.7123081800887</c:v>
                </c:pt>
                <c:pt idx="401">
                  <c:v>778.64081613745475</c:v>
                </c:pt>
                <c:pt idx="402">
                  <c:v>689.51420052770447</c:v>
                </c:pt>
                <c:pt idx="403">
                  <c:v>1356.5875403225807</c:v>
                </c:pt>
                <c:pt idx="404">
                  <c:v>803.3561077046121</c:v>
                </c:pt>
                <c:pt idx="405">
                  <c:v>791.69454168585912</c:v>
                </c:pt>
                <c:pt idx="406">
                  <c:v>632.7151486367635</c:v>
                </c:pt>
                <c:pt idx="407">
                  <c:v>1124.1410188899708</c:v>
                </c:pt>
                <c:pt idx="408">
                  <c:v>216.85277125992857</c:v>
                </c:pt>
                <c:pt idx="409">
                  <c:v>510.51180801301609</c:v>
                </c:pt>
                <c:pt idx="410">
                  <c:v>375.95302462526769</c:v>
                </c:pt>
                <c:pt idx="411">
                  <c:v>569.34576846637958</c:v>
                </c:pt>
                <c:pt idx="412">
                  <c:v>1375.2777074939563</c:v>
                </c:pt>
                <c:pt idx="413">
                  <c:v>722.92079392877997</c:v>
                </c:pt>
                <c:pt idx="414">
                  <c:v>466.5146733529628</c:v>
                </c:pt>
                <c:pt idx="415">
                  <c:v>1015.8159957238853</c:v>
                </c:pt>
                <c:pt idx="416">
                  <c:v>890.64962568681312</c:v>
                </c:pt>
                <c:pt idx="417">
                  <c:v>681.24060088907061</c:v>
                </c:pt>
                <c:pt idx="418">
                  <c:v>676.22827499211598</c:v>
                </c:pt>
                <c:pt idx="419">
                  <c:v>566.12253634751767</c:v>
                </c:pt>
                <c:pt idx="420">
                  <c:v>545.86505731472027</c:v>
                </c:pt>
                <c:pt idx="421">
                  <c:v>1004.4388706512042</c:v>
                </c:pt>
                <c:pt idx="422">
                  <c:v>1269.5169393382353</c:v>
                </c:pt>
                <c:pt idx="423">
                  <c:v>888.70973375097878</c:v>
                </c:pt>
                <c:pt idx="424">
                  <c:v>384.24818734177217</c:v>
                </c:pt>
                <c:pt idx="425">
                  <c:v>1147.9289787525702</c:v>
                </c:pt>
                <c:pt idx="426">
                  <c:v>640.84336669137622</c:v>
                </c:pt>
                <c:pt idx="427">
                  <c:v>591.83148893951648</c:v>
                </c:pt>
                <c:pt idx="428">
                  <c:v>798.60477970627494</c:v>
                </c:pt>
                <c:pt idx="429">
                  <c:v>807.21799447704518</c:v>
                </c:pt>
                <c:pt idx="430">
                  <c:v>352.16093936011902</c:v>
                </c:pt>
                <c:pt idx="431">
                  <c:v>749.26019270474876</c:v>
                </c:pt>
                <c:pt idx="432">
                  <c:v>1036.7964113628193</c:v>
                </c:pt>
                <c:pt idx="433">
                  <c:v>836.62986104124752</c:v>
                </c:pt>
                <c:pt idx="434">
                  <c:v>392.06843601895736</c:v>
                </c:pt>
                <c:pt idx="435">
                  <c:v>289.40767869984182</c:v>
                </c:pt>
                <c:pt idx="436">
                  <c:v>473.20697190135496</c:v>
                </c:pt>
                <c:pt idx="437">
                  <c:v>1137.5170655116403</c:v>
                </c:pt>
                <c:pt idx="438">
                  <c:v>600.46701160064174</c:v>
                </c:pt>
                <c:pt idx="439">
                  <c:v>276.79529665833149</c:v>
                </c:pt>
                <c:pt idx="440">
                  <c:v>687.20812897481551</c:v>
                </c:pt>
                <c:pt idx="441">
                  <c:v>587.03452534631094</c:v>
                </c:pt>
                <c:pt idx="442">
                  <c:v>648.00376624187902</c:v>
                </c:pt>
                <c:pt idx="443">
                  <c:v>740.07194683063574</c:v>
                </c:pt>
                <c:pt idx="444">
                  <c:v>1662.3336627140975</c:v>
                </c:pt>
                <c:pt idx="445">
                  <c:v>715.7124942053814</c:v>
                </c:pt>
                <c:pt idx="446">
                  <c:v>763.08751087021267</c:v>
                </c:pt>
                <c:pt idx="447">
                  <c:v>581.49273382811839</c:v>
                </c:pt>
                <c:pt idx="448">
                  <c:v>998.53507344184197</c:v>
                </c:pt>
                <c:pt idx="449">
                  <c:v>589.58095455193052</c:v>
                </c:pt>
                <c:pt idx="450">
                  <c:v>724.70985442661913</c:v>
                </c:pt>
                <c:pt idx="451">
                  <c:v>901.99259893048122</c:v>
                </c:pt>
                <c:pt idx="452">
                  <c:v>1154.7927195685668</c:v>
                </c:pt>
                <c:pt idx="453">
                  <c:v>853.33540774656603</c:v>
                </c:pt>
                <c:pt idx="454">
                  <c:v>750.72550704989158</c:v>
                </c:pt>
                <c:pt idx="455">
                  <c:v>518.27115465977204</c:v>
                </c:pt>
                <c:pt idx="456">
                  <c:v>1158.0410930232558</c:v>
                </c:pt>
                <c:pt idx="457">
                  <c:v>411.67067781480597</c:v>
                </c:pt>
                <c:pt idx="458">
                  <c:v>421.6196927104865</c:v>
                </c:pt>
                <c:pt idx="459">
                  <c:v>740.01331308130818</c:v>
                </c:pt>
                <c:pt idx="460">
                  <c:v>569.71686840301572</c:v>
                </c:pt>
                <c:pt idx="461">
                  <c:v>971.64641086001257</c:v>
                </c:pt>
                <c:pt idx="462">
                  <c:v>272.17107099514561</c:v>
                </c:pt>
                <c:pt idx="463">
                  <c:v>859.06268367660618</c:v>
                </c:pt>
                <c:pt idx="464">
                  <c:v>667.0604819669461</c:v>
                </c:pt>
                <c:pt idx="465">
                  <c:v>810.01900686740623</c:v>
                </c:pt>
                <c:pt idx="466">
                  <c:v>708.1309436368274</c:v>
                </c:pt>
                <c:pt idx="467">
                  <c:v>956.16203909187993</c:v>
                </c:pt>
                <c:pt idx="468">
                  <c:v>965.89127208957234</c:v>
                </c:pt>
                <c:pt idx="469">
                  <c:v>573.90245312499997</c:v>
                </c:pt>
                <c:pt idx="470">
                  <c:v>794.41846053205416</c:v>
                </c:pt>
                <c:pt idx="471">
                  <c:v>1086.596484181568</c:v>
                </c:pt>
                <c:pt idx="472">
                  <c:v>961.42607478632476</c:v>
                </c:pt>
                <c:pt idx="473">
                  <c:v>1426.1141496350365</c:v>
                </c:pt>
                <c:pt idx="474">
                  <c:v>1498.7368239405855</c:v>
                </c:pt>
                <c:pt idx="475">
                  <c:v>1617.316780821918</c:v>
                </c:pt>
                <c:pt idx="476">
                  <c:v>259.54834284355684</c:v>
                </c:pt>
                <c:pt idx="477">
                  <c:v>796.80915081631554</c:v>
                </c:pt>
                <c:pt idx="478">
                  <c:v>1307.6140340488528</c:v>
                </c:pt>
                <c:pt idx="479">
                  <c:v>780.11720804619119</c:v>
                </c:pt>
                <c:pt idx="480">
                  <c:v>440.19328007865312</c:v>
                </c:pt>
                <c:pt idx="481">
                  <c:v>1003.3477994227995</c:v>
                </c:pt>
                <c:pt idx="482">
                  <c:v>822.33849297337281</c:v>
                </c:pt>
                <c:pt idx="483">
                  <c:v>1490.5105406097873</c:v>
                </c:pt>
                <c:pt idx="484">
                  <c:v>659.53298859718916</c:v>
                </c:pt>
                <c:pt idx="485">
                  <c:v>539.11795131845838</c:v>
                </c:pt>
                <c:pt idx="486">
                  <c:v>739.20661142945642</c:v>
                </c:pt>
                <c:pt idx="487">
                  <c:v>118.46406197934022</c:v>
                </c:pt>
                <c:pt idx="488">
                  <c:v>308.21888720091152</c:v>
                </c:pt>
                <c:pt idx="489">
                  <c:v>845.13659016393444</c:v>
                </c:pt>
                <c:pt idx="490">
                  <c:v>1238.8048240574506</c:v>
                </c:pt>
                <c:pt idx="491">
                  <c:v>633.80946651090346</c:v>
                </c:pt>
                <c:pt idx="492">
                  <c:v>520.65147965879271</c:v>
                </c:pt>
                <c:pt idx="493">
                  <c:v>878.23654643337818</c:v>
                </c:pt>
                <c:pt idx="494">
                  <c:v>1000.5056888387825</c:v>
                </c:pt>
                <c:pt idx="495">
                  <c:v>646.76706253151781</c:v>
                </c:pt>
                <c:pt idx="496">
                  <c:v>295.14784084973013</c:v>
                </c:pt>
                <c:pt idx="497">
                  <c:v>767.74300595947568</c:v>
                </c:pt>
                <c:pt idx="498">
                  <c:v>532.77838968166861</c:v>
                </c:pt>
                <c:pt idx="499">
                  <c:v>1017.3764287803451</c:v>
                </c:pt>
                <c:pt idx="500">
                  <c:v>869.08680987419882</c:v>
                </c:pt>
                <c:pt idx="501">
                  <c:v>950.30566331036925</c:v>
                </c:pt>
                <c:pt idx="502">
                  <c:v>681.15886564388666</c:v>
                </c:pt>
                <c:pt idx="503">
                  <c:v>917.38046071315875</c:v>
                </c:pt>
                <c:pt idx="504">
                  <c:v>704.25059458315695</c:v>
                </c:pt>
                <c:pt idx="505">
                  <c:v>592.59308469308473</c:v>
                </c:pt>
                <c:pt idx="506">
                  <c:v>291.91765300129214</c:v>
                </c:pt>
                <c:pt idx="507">
                  <c:v>752.14454887218051</c:v>
                </c:pt>
                <c:pt idx="508">
                  <c:v>558.99935346003451</c:v>
                </c:pt>
                <c:pt idx="509">
                  <c:v>430.45788550799381</c:v>
                </c:pt>
                <c:pt idx="510">
                  <c:v>1155.0051268255188</c:v>
                </c:pt>
                <c:pt idx="511">
                  <c:v>353.01133821571239</c:v>
                </c:pt>
                <c:pt idx="512">
                  <c:v>875.53902128468269</c:v>
                </c:pt>
                <c:pt idx="513">
                  <c:v>201.93901273022752</c:v>
                </c:pt>
                <c:pt idx="514">
                  <c:v>898.50987236166577</c:v>
                </c:pt>
                <c:pt idx="515">
                  <c:v>890.33212786998013</c:v>
                </c:pt>
                <c:pt idx="516">
                  <c:v>673.5958346905536</c:v>
                </c:pt>
                <c:pt idx="517">
                  <c:v>821.36381124816114</c:v>
                </c:pt>
                <c:pt idx="518">
                  <c:v>1223.6696061902367</c:v>
                </c:pt>
                <c:pt idx="519">
                  <c:v>402.78210107303568</c:v>
                </c:pt>
                <c:pt idx="520">
                  <c:v>737.78994062119375</c:v>
                </c:pt>
                <c:pt idx="521">
                  <c:v>457.52953708574438</c:v>
                </c:pt>
                <c:pt idx="522">
                  <c:v>898.92657781599314</c:v>
                </c:pt>
                <c:pt idx="523">
                  <c:v>622.32965716747697</c:v>
                </c:pt>
                <c:pt idx="524">
                  <c:v>933.66315959231076</c:v>
                </c:pt>
                <c:pt idx="525">
                  <c:v>578.29133854748602</c:v>
                </c:pt>
                <c:pt idx="526">
                  <c:v>734.11336118405347</c:v>
                </c:pt>
                <c:pt idx="527">
                  <c:v>751.68442083618913</c:v>
                </c:pt>
                <c:pt idx="528">
                  <c:v>963.11046056260341</c:v>
                </c:pt>
                <c:pt idx="529">
                  <c:v>458.31849369921093</c:v>
                </c:pt>
                <c:pt idx="530">
                  <c:v>821.37364697389</c:v>
                </c:pt>
                <c:pt idx="531">
                  <c:v>837.34169553072627</c:v>
                </c:pt>
                <c:pt idx="532">
                  <c:v>820.50228607120562</c:v>
                </c:pt>
                <c:pt idx="533">
                  <c:v>347.75818193926477</c:v>
                </c:pt>
                <c:pt idx="534">
                  <c:v>924.40681759672907</c:v>
                </c:pt>
                <c:pt idx="535">
                  <c:v>1335.3350549987777</c:v>
                </c:pt>
                <c:pt idx="536">
                  <c:v>433.28163576522218</c:v>
                </c:pt>
                <c:pt idx="537">
                  <c:v>1239.1506724648077</c:v>
                </c:pt>
                <c:pt idx="538">
                  <c:v>554.00710286320259</c:v>
                </c:pt>
                <c:pt idx="539">
                  <c:v>725.60405538832026</c:v>
                </c:pt>
                <c:pt idx="540">
                  <c:v>931.46428530792195</c:v>
                </c:pt>
                <c:pt idx="541">
                  <c:v>555.04339716190793</c:v>
                </c:pt>
                <c:pt idx="542">
                  <c:v>666.67904436081653</c:v>
                </c:pt>
                <c:pt idx="543">
                  <c:v>1251.1609477689381</c:v>
                </c:pt>
                <c:pt idx="544">
                  <c:v>732.1050965197536</c:v>
                </c:pt>
                <c:pt idx="545">
                  <c:v>495.31208255493283</c:v>
                </c:pt>
                <c:pt idx="546">
                  <c:v>1007.5350441092772</c:v>
                </c:pt>
                <c:pt idx="547">
                  <c:v>410.461384784659</c:v>
                </c:pt>
                <c:pt idx="548">
                  <c:v>1153.9492630124366</c:v>
                </c:pt>
                <c:pt idx="549">
                  <c:v>809.20348517272998</c:v>
                </c:pt>
                <c:pt idx="550">
                  <c:v>1091.4639305666401</c:v>
                </c:pt>
                <c:pt idx="551">
                  <c:v>746.10223480762318</c:v>
                </c:pt>
                <c:pt idx="552">
                  <c:v>580.7704647964797</c:v>
                </c:pt>
                <c:pt idx="553">
                  <c:v>224.24414890539109</c:v>
                </c:pt>
                <c:pt idx="554">
                  <c:v>800.4248448626654</c:v>
                </c:pt>
                <c:pt idx="555">
                  <c:v>682.94614404750507</c:v>
                </c:pt>
                <c:pt idx="556">
                  <c:v>511.97145292581791</c:v>
                </c:pt>
                <c:pt idx="557">
                  <c:v>930.83698600311027</c:v>
                </c:pt>
                <c:pt idx="558">
                  <c:v>1022.713784386617</c:v>
                </c:pt>
                <c:pt idx="559">
                  <c:v>1087.6695720108696</c:v>
                </c:pt>
                <c:pt idx="560">
                  <c:v>951.17461208656596</c:v>
                </c:pt>
                <c:pt idx="561">
                  <c:v>2375.5509337748349</c:v>
                </c:pt>
                <c:pt idx="562">
                  <c:v>914.36877625570776</c:v>
                </c:pt>
                <c:pt idx="563">
                  <c:v>895.69291476333933</c:v>
                </c:pt>
                <c:pt idx="564">
                  <c:v>487.63185901487378</c:v>
                </c:pt>
                <c:pt idx="565">
                  <c:v>281.0513181818182</c:v>
                </c:pt>
                <c:pt idx="566">
                  <c:v>444.76818405466963</c:v>
                </c:pt>
                <c:pt idx="567">
                  <c:v>1551.3735080363381</c:v>
                </c:pt>
                <c:pt idx="568">
                  <c:v>712.49001459321414</c:v>
                </c:pt>
                <c:pt idx="569">
                  <c:v>750.33031944242782</c:v>
                </c:pt>
                <c:pt idx="570">
                  <c:v>428.99722177091797</c:v>
                </c:pt>
                <c:pt idx="571">
                  <c:v>942.23365681098187</c:v>
                </c:pt>
                <c:pt idx="572">
                  <c:v>542.15267543859648</c:v>
                </c:pt>
                <c:pt idx="573">
                  <c:v>613.97716169057765</c:v>
                </c:pt>
                <c:pt idx="574">
                  <c:v>988.1211031468531</c:v>
                </c:pt>
                <c:pt idx="575">
                  <c:v>1545.4879352226721</c:v>
                </c:pt>
                <c:pt idx="576">
                  <c:v>969.43487355110642</c:v>
                </c:pt>
                <c:pt idx="577">
                  <c:v>661.37819456465297</c:v>
                </c:pt>
                <c:pt idx="578">
                  <c:v>791.28888219854878</c:v>
                </c:pt>
                <c:pt idx="579">
                  <c:v>565.81240300375464</c:v>
                </c:pt>
                <c:pt idx="580">
                  <c:v>667.20381663783621</c:v>
                </c:pt>
                <c:pt idx="581">
                  <c:v>908.93765581395348</c:v>
                </c:pt>
                <c:pt idx="582">
                  <c:v>1475.8059640839074</c:v>
                </c:pt>
                <c:pt idx="583">
                  <c:v>654.49197156326045</c:v>
                </c:pt>
                <c:pt idx="584">
                  <c:v>1791.5162850398347</c:v>
                </c:pt>
                <c:pt idx="585">
                  <c:v>631.56873168565926</c:v>
                </c:pt>
                <c:pt idx="586">
                  <c:v>639.53488734438258</c:v>
                </c:pt>
                <c:pt idx="587">
                  <c:v>852.31223374439469</c:v>
                </c:pt>
                <c:pt idx="588">
                  <c:v>1039.1284786676647</c:v>
                </c:pt>
                <c:pt idx="589">
                  <c:v>787.15307731564178</c:v>
                </c:pt>
                <c:pt idx="590">
                  <c:v>347.52469727850377</c:v>
                </c:pt>
                <c:pt idx="591">
                  <c:v>892.44180212014135</c:v>
                </c:pt>
                <c:pt idx="592">
                  <c:v>558.97654493927121</c:v>
                </c:pt>
                <c:pt idx="593">
                  <c:v>430.00428383359662</c:v>
                </c:pt>
                <c:pt idx="594">
                  <c:v>1755.1137662035239</c:v>
                </c:pt>
                <c:pt idx="595">
                  <c:v>772.90708953768114</c:v>
                </c:pt>
                <c:pt idx="596">
                  <c:v>536.1134601107874</c:v>
                </c:pt>
                <c:pt idx="597">
                  <c:v>1749.8699021276595</c:v>
                </c:pt>
                <c:pt idx="598">
                  <c:v>555.6203898497306</c:v>
                </c:pt>
                <c:pt idx="599">
                  <c:v>1585.9423970322457</c:v>
                </c:pt>
                <c:pt idx="600">
                  <c:v>1247.395547300644</c:v>
                </c:pt>
                <c:pt idx="601">
                  <c:v>1028.139229116304</c:v>
                </c:pt>
                <c:pt idx="602">
                  <c:v>731.44549612403102</c:v>
                </c:pt>
                <c:pt idx="603">
                  <c:v>676.86697118796428</c:v>
                </c:pt>
                <c:pt idx="604">
                  <c:v>932.6668735362997</c:v>
                </c:pt>
                <c:pt idx="605">
                  <c:v>1353.2966744006187</c:v>
                </c:pt>
                <c:pt idx="606">
                  <c:v>830.68589483394828</c:v>
                </c:pt>
                <c:pt idx="607">
                  <c:v>1615.3333615580018</c:v>
                </c:pt>
                <c:pt idx="608">
                  <c:v>374.64959159397301</c:v>
                </c:pt>
                <c:pt idx="609">
                  <c:v>903.69845770317431</c:v>
                </c:pt>
                <c:pt idx="610">
                  <c:v>1722.2209692618353</c:v>
                </c:pt>
                <c:pt idx="611">
                  <c:v>478.96122956216396</c:v>
                </c:pt>
                <c:pt idx="612">
                  <c:v>805.16810194778282</c:v>
                </c:pt>
                <c:pt idx="613">
                  <c:v>1050.4512242302544</c:v>
                </c:pt>
                <c:pt idx="614">
                  <c:v>380.39055695737943</c:v>
                </c:pt>
                <c:pt idx="615">
                  <c:v>320.06212343096234</c:v>
                </c:pt>
                <c:pt idx="616">
                  <c:v>1107.340202443281</c:v>
                </c:pt>
                <c:pt idx="617">
                  <c:v>252.25445907269605</c:v>
                </c:pt>
                <c:pt idx="618">
                  <c:v>813.99782001044935</c:v>
                </c:pt>
                <c:pt idx="619">
                  <c:v>863.82391290694011</c:v>
                </c:pt>
                <c:pt idx="620">
                  <c:v>934.07225503663005</c:v>
                </c:pt>
                <c:pt idx="621">
                  <c:v>466.48049010584447</c:v>
                </c:pt>
                <c:pt idx="622">
                  <c:v>1125.0416438862208</c:v>
                </c:pt>
                <c:pt idx="623">
                  <c:v>419.98672921353693</c:v>
                </c:pt>
                <c:pt idx="624">
                  <c:v>691.27816006381283</c:v>
                </c:pt>
                <c:pt idx="625">
                  <c:v>233.38145955996282</c:v>
                </c:pt>
                <c:pt idx="626">
                  <c:v>1373.4291991101222</c:v>
                </c:pt>
                <c:pt idx="627">
                  <c:v>349.5692794461778</c:v>
                </c:pt>
                <c:pt idx="628">
                  <c:v>743.34795686039547</c:v>
                </c:pt>
                <c:pt idx="629">
                  <c:v>608.01855042558668</c:v>
                </c:pt>
                <c:pt idx="630">
                  <c:v>1105.5076996985681</c:v>
                </c:pt>
                <c:pt idx="631">
                  <c:v>1804.7974109666477</c:v>
                </c:pt>
                <c:pt idx="632">
                  <c:v>775.71375475856553</c:v>
                </c:pt>
                <c:pt idx="633">
                  <c:v>752.80448022476764</c:v>
                </c:pt>
                <c:pt idx="634">
                  <c:v>968.16701509705251</c:v>
                </c:pt>
                <c:pt idx="635">
                  <c:v>482.86471120984282</c:v>
                </c:pt>
                <c:pt idx="636">
                  <c:v>461.95830746489293</c:v>
                </c:pt>
                <c:pt idx="637">
                  <c:v>744.40226577181204</c:v>
                </c:pt>
                <c:pt idx="638">
                  <c:v>381.25476762820517</c:v>
                </c:pt>
                <c:pt idx="639">
                  <c:v>296.88295893451721</c:v>
                </c:pt>
                <c:pt idx="640">
                  <c:v>664.20097545008184</c:v>
                </c:pt>
                <c:pt idx="641">
                  <c:v>1809.3885765124558</c:v>
                </c:pt>
                <c:pt idx="642">
                  <c:v>826.83073092690734</c:v>
                </c:pt>
                <c:pt idx="643">
                  <c:v>1523.249880084265</c:v>
                </c:pt>
                <c:pt idx="644">
                  <c:v>978.22071242048867</c:v>
                </c:pt>
                <c:pt idx="645">
                  <c:v>918.84211150381941</c:v>
                </c:pt>
                <c:pt idx="646">
                  <c:v>1190.5820626151012</c:v>
                </c:pt>
                <c:pt idx="647">
                  <c:v>780.64682350012447</c:v>
                </c:pt>
                <c:pt idx="648">
                  <c:v>278.47297044439722</c:v>
                </c:pt>
                <c:pt idx="649">
                  <c:v>536.10342007434951</c:v>
                </c:pt>
                <c:pt idx="650">
                  <c:v>1353.2180406021896</c:v>
                </c:pt>
                <c:pt idx="651">
                  <c:v>251.16849273531267</c:v>
                </c:pt>
                <c:pt idx="652">
                  <c:v>1076.4159355290822</c:v>
                </c:pt>
                <c:pt idx="653">
                  <c:v>846.0238657751363</c:v>
                </c:pt>
                <c:pt idx="654">
                  <c:v>367.88343089685401</c:v>
                </c:pt>
                <c:pt idx="655">
                  <c:v>667.74514070807948</c:v>
                </c:pt>
                <c:pt idx="656">
                  <c:v>551.13474705152078</c:v>
                </c:pt>
                <c:pt idx="657">
                  <c:v>914.9966167247386</c:v>
                </c:pt>
                <c:pt idx="658">
                  <c:v>222.03863047285466</c:v>
                </c:pt>
                <c:pt idx="659">
                  <c:v>1071.0258953271027</c:v>
                </c:pt>
                <c:pt idx="660">
                  <c:v>913.89596354661091</c:v>
                </c:pt>
                <c:pt idx="661">
                  <c:v>674.16883086742087</c:v>
                </c:pt>
              </c:numCache>
            </c:numRef>
          </c:yVal>
          <c:smooth val="0"/>
          <c:extLst>
            <c:ext xmlns:c16="http://schemas.microsoft.com/office/drawing/2014/chart" uri="{C3380CC4-5D6E-409C-BE32-E72D297353CC}">
              <c16:uniqueId val="{00000001-009F-475B-9326-9E6B353FCE79}"/>
            </c:ext>
          </c:extLst>
        </c:ser>
        <c:dLbls>
          <c:showLegendKey val="0"/>
          <c:showVal val="0"/>
          <c:showCatName val="0"/>
          <c:showSerName val="0"/>
          <c:showPercent val="0"/>
          <c:showBubbleSize val="0"/>
        </c:dLbls>
        <c:axId val="396410392"/>
        <c:axId val="396406472"/>
      </c:scatterChart>
      <c:valAx>
        <c:axId val="396410392"/>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en-US" b="1"/>
                  <a:t>PIT Per Capita</a:t>
                </a:r>
              </a:p>
            </c:rich>
          </c:tx>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96406472"/>
        <c:crosses val="autoZero"/>
        <c:crossBetween val="midCat"/>
      </c:valAx>
      <c:valAx>
        <c:axId val="39640647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en-US" b="1"/>
                  <a:t>Single Tax Per capita</a:t>
                </a:r>
              </a:p>
            </c:rich>
          </c:tx>
          <c:overlay val="0"/>
          <c:spPr>
            <a:noFill/>
            <a:ln>
              <a:noFill/>
            </a:ln>
            <a:effectLst/>
          </c:spPr>
          <c:txPr>
            <a:bodyPr rot="-54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96410392"/>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'[Copy of 2018 revenues local grants version 23.7.19. ER.xlsx]OTHscattergraphsOwnRev'!$T$1</c:f>
              <c:strCache>
                <c:ptCount val="1"/>
                <c:pt idx="0">
                  <c:v>Other Own Rev PC</c:v>
                </c:pt>
              </c:strCache>
            </c:strRef>
          </c:tx>
          <c:spPr>
            <a:ln w="25400" cap="rnd">
              <a:noFill/>
              <a:round/>
            </a:ln>
            <a:effectLst/>
          </c:spPr>
          <c:marker>
            <c:symbol val="circle"/>
            <c:size val="5"/>
            <c:spPr>
              <a:solidFill>
                <a:schemeClr val="accent1"/>
              </a:solidFill>
              <a:ln w="9525">
                <a:solidFill>
                  <a:schemeClr val="accent1"/>
                </a:solidFill>
              </a:ln>
              <a:effectLst/>
            </c:spPr>
          </c:marker>
          <c:trendline>
            <c:spPr>
              <a:ln w="19050" cap="rnd">
                <a:solidFill>
                  <a:srgbClr val="FF0000"/>
                </a:solidFill>
                <a:prstDash val="solid"/>
              </a:ln>
              <a:effectLst/>
            </c:spPr>
            <c:trendlineType val="linear"/>
            <c:dispRSqr val="0"/>
            <c:dispEq val="0"/>
          </c:trendline>
          <c:trendline>
            <c:spPr>
              <a:ln w="19050" cap="rnd">
                <a:solidFill>
                  <a:schemeClr val="accent1"/>
                </a:solidFill>
                <a:prstDash val="sysDot"/>
              </a:ln>
              <a:effectLst/>
            </c:spPr>
            <c:trendlineType val="linear"/>
            <c:dispRSqr val="1"/>
            <c:dispEq val="1"/>
            <c:trendlineLbl>
              <c:layout>
                <c:manualLayout>
                  <c:x val="0.11247468452951434"/>
                  <c:y val="-0.46645765169764736"/>
                </c:manualLayout>
              </c:layout>
              <c:numFmt formatCode="General" sourceLinked="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trendlineLbl>
          </c:trendline>
          <c:xVal>
            <c:numRef>
              <c:f>'[Copy of 2018 revenues local grants version 23.7.19. ER.xlsx]OTHscattergraphsOwnRev'!$S$2:$S$662</c:f>
              <c:numCache>
                <c:formatCode>#,##0</c:formatCode>
                <c:ptCount val="661"/>
                <c:pt idx="0">
                  <c:v>478.4499844031194</c:v>
                </c:pt>
                <c:pt idx="1">
                  <c:v>431.47599838245873</c:v>
                </c:pt>
                <c:pt idx="2">
                  <c:v>392.67504361617767</c:v>
                </c:pt>
                <c:pt idx="3">
                  <c:v>586.47335564853552</c:v>
                </c:pt>
                <c:pt idx="4">
                  <c:v>745.64835435668545</c:v>
                </c:pt>
                <c:pt idx="5">
                  <c:v>559.44234354942239</c:v>
                </c:pt>
                <c:pt idx="6">
                  <c:v>587.71766491004905</c:v>
                </c:pt>
                <c:pt idx="7">
                  <c:v>614.87832611832619</c:v>
                </c:pt>
                <c:pt idx="8">
                  <c:v>415.06101154678851</c:v>
                </c:pt>
                <c:pt idx="9">
                  <c:v>710.35654810445033</c:v>
                </c:pt>
                <c:pt idx="10">
                  <c:v>417.38296718828872</c:v>
                </c:pt>
                <c:pt idx="11">
                  <c:v>617.43805898491087</c:v>
                </c:pt>
                <c:pt idx="12">
                  <c:v>952.29118487131177</c:v>
                </c:pt>
                <c:pt idx="13">
                  <c:v>545.09921474504131</c:v>
                </c:pt>
                <c:pt idx="14">
                  <c:v>753.51677280418392</c:v>
                </c:pt>
                <c:pt idx="15">
                  <c:v>935.05161656334064</c:v>
                </c:pt>
                <c:pt idx="16">
                  <c:v>537.90730437461491</c:v>
                </c:pt>
                <c:pt idx="17">
                  <c:v>641.58916063199479</c:v>
                </c:pt>
                <c:pt idx="18">
                  <c:v>502.7726087716232</c:v>
                </c:pt>
                <c:pt idx="19">
                  <c:v>1239.5729468837362</c:v>
                </c:pt>
                <c:pt idx="20">
                  <c:v>739.02059032212287</c:v>
                </c:pt>
                <c:pt idx="21">
                  <c:v>696.5186324549237</c:v>
                </c:pt>
                <c:pt idx="22">
                  <c:v>814.74268018833754</c:v>
                </c:pt>
                <c:pt idx="23">
                  <c:v>619.56989442276802</c:v>
                </c:pt>
                <c:pt idx="24">
                  <c:v>691.09639807746669</c:v>
                </c:pt>
                <c:pt idx="25">
                  <c:v>712.78455149918454</c:v>
                </c:pt>
                <c:pt idx="26">
                  <c:v>615.35277454780373</c:v>
                </c:pt>
                <c:pt idx="27">
                  <c:v>640.21165177643877</c:v>
                </c:pt>
                <c:pt idx="28">
                  <c:v>1428.6344865458539</c:v>
                </c:pt>
                <c:pt idx="29">
                  <c:v>504.49929492039422</c:v>
                </c:pt>
                <c:pt idx="30">
                  <c:v>1143.1465841519316</c:v>
                </c:pt>
                <c:pt idx="31">
                  <c:v>894.72428469369538</c:v>
                </c:pt>
                <c:pt idx="32">
                  <c:v>686.48301559411368</c:v>
                </c:pt>
                <c:pt idx="33">
                  <c:v>1291.7121425549915</c:v>
                </c:pt>
                <c:pt idx="34">
                  <c:v>554.52845955958014</c:v>
                </c:pt>
                <c:pt idx="35">
                  <c:v>1627.1508474576272</c:v>
                </c:pt>
                <c:pt idx="36">
                  <c:v>1069.4695746527777</c:v>
                </c:pt>
                <c:pt idx="37">
                  <c:v>779.67971640211647</c:v>
                </c:pt>
                <c:pt idx="38">
                  <c:v>535.6367201674808</c:v>
                </c:pt>
                <c:pt idx="39">
                  <c:v>744.82216917922938</c:v>
                </c:pt>
                <c:pt idx="40">
                  <c:v>944.20950018285998</c:v>
                </c:pt>
                <c:pt idx="41">
                  <c:v>1521.7341696238468</c:v>
                </c:pt>
                <c:pt idx="42">
                  <c:v>809.87575170662012</c:v>
                </c:pt>
                <c:pt idx="43">
                  <c:v>638.33515638651056</c:v>
                </c:pt>
                <c:pt idx="44">
                  <c:v>3104.0583486238529</c:v>
                </c:pt>
                <c:pt idx="45">
                  <c:v>4843.6855717453282</c:v>
                </c:pt>
                <c:pt idx="46">
                  <c:v>914.79814261315119</c:v>
                </c:pt>
                <c:pt idx="47">
                  <c:v>688.21950177014082</c:v>
                </c:pt>
                <c:pt idx="48">
                  <c:v>686.64054469637733</c:v>
                </c:pt>
                <c:pt idx="49">
                  <c:v>666.13208639127708</c:v>
                </c:pt>
                <c:pt idx="50">
                  <c:v>424.765970787843</c:v>
                </c:pt>
                <c:pt idx="51">
                  <c:v>1970.5829351729355</c:v>
                </c:pt>
                <c:pt idx="52">
                  <c:v>2839.1134448837884</c:v>
                </c:pt>
                <c:pt idx="53">
                  <c:v>999.75790204222915</c:v>
                </c:pt>
                <c:pt idx="54">
                  <c:v>2013.6638278802011</c:v>
                </c:pt>
                <c:pt idx="55">
                  <c:v>1072.7366528735633</c:v>
                </c:pt>
                <c:pt idx="56">
                  <c:v>647.36846979597271</c:v>
                </c:pt>
                <c:pt idx="57">
                  <c:v>1100.3931674958542</c:v>
                </c:pt>
                <c:pt idx="58">
                  <c:v>995.79735712170566</c:v>
                </c:pt>
                <c:pt idx="59">
                  <c:v>671.57079300788735</c:v>
                </c:pt>
                <c:pt idx="60">
                  <c:v>1267.9218544809228</c:v>
                </c:pt>
                <c:pt idx="61">
                  <c:v>670.04580953720642</c:v>
                </c:pt>
                <c:pt idx="62">
                  <c:v>616.60983557760449</c:v>
                </c:pt>
                <c:pt idx="63">
                  <c:v>759.27913970533825</c:v>
                </c:pt>
                <c:pt idx="64">
                  <c:v>1556.2691897940913</c:v>
                </c:pt>
                <c:pt idx="65">
                  <c:v>1770.5899090303972</c:v>
                </c:pt>
                <c:pt idx="66">
                  <c:v>1703.3782547169808</c:v>
                </c:pt>
                <c:pt idx="67">
                  <c:v>883.31542482486077</c:v>
                </c:pt>
                <c:pt idx="68">
                  <c:v>871.66278308747155</c:v>
                </c:pt>
                <c:pt idx="69">
                  <c:v>633.2570025784272</c:v>
                </c:pt>
                <c:pt idx="70">
                  <c:v>646.53013643451141</c:v>
                </c:pt>
                <c:pt idx="71">
                  <c:v>492.16649436348644</c:v>
                </c:pt>
                <c:pt idx="72">
                  <c:v>881.86939328611027</c:v>
                </c:pt>
                <c:pt idx="73">
                  <c:v>1127.0147736934234</c:v>
                </c:pt>
                <c:pt idx="74">
                  <c:v>1994.9830907415937</c:v>
                </c:pt>
                <c:pt idx="75">
                  <c:v>2085.685291121817</c:v>
                </c:pt>
                <c:pt idx="76">
                  <c:v>743.34723818495843</c:v>
                </c:pt>
                <c:pt idx="77">
                  <c:v>985.36519395747848</c:v>
                </c:pt>
                <c:pt idx="78">
                  <c:v>1239.6979627449825</c:v>
                </c:pt>
                <c:pt idx="79">
                  <c:v>939.81475147799426</c:v>
                </c:pt>
                <c:pt idx="80">
                  <c:v>4121.4673915283338</c:v>
                </c:pt>
                <c:pt idx="81">
                  <c:v>1920.0875296229804</c:v>
                </c:pt>
                <c:pt idx="82">
                  <c:v>416.90413424611785</c:v>
                </c:pt>
                <c:pt idx="83">
                  <c:v>2084.5664025297615</c:v>
                </c:pt>
                <c:pt idx="84">
                  <c:v>781.10421111359074</c:v>
                </c:pt>
                <c:pt idx="85">
                  <c:v>744.09615956303719</c:v>
                </c:pt>
                <c:pt idx="86">
                  <c:v>1647.7933738565239</c:v>
                </c:pt>
                <c:pt idx="87">
                  <c:v>1481.9262719392814</c:v>
                </c:pt>
                <c:pt idx="88">
                  <c:v>533.56416989914669</c:v>
                </c:pt>
                <c:pt idx="89">
                  <c:v>1532.2643213740457</c:v>
                </c:pt>
                <c:pt idx="90">
                  <c:v>541.54505350988563</c:v>
                </c:pt>
                <c:pt idx="91">
                  <c:v>1081.0733188652923</c:v>
                </c:pt>
                <c:pt idx="92">
                  <c:v>3678.5652930879492</c:v>
                </c:pt>
                <c:pt idx="93">
                  <c:v>902.14345877862604</c:v>
                </c:pt>
                <c:pt idx="94">
                  <c:v>1285.7069250547565</c:v>
                </c:pt>
                <c:pt idx="95">
                  <c:v>6196.552479762855</c:v>
                </c:pt>
                <c:pt idx="96">
                  <c:v>906.60874105988785</c:v>
                </c:pt>
                <c:pt idx="97">
                  <c:v>811.88851984564508</c:v>
                </c:pt>
                <c:pt idx="98">
                  <c:v>1574.1958906143664</c:v>
                </c:pt>
                <c:pt idx="99">
                  <c:v>2504.1103494069107</c:v>
                </c:pt>
                <c:pt idx="100">
                  <c:v>1577.5161757596688</c:v>
                </c:pt>
                <c:pt idx="101">
                  <c:v>765.80965260545906</c:v>
                </c:pt>
                <c:pt idx="102">
                  <c:v>1560.7135249192206</c:v>
                </c:pt>
                <c:pt idx="103">
                  <c:v>2432.146275426509</c:v>
                </c:pt>
                <c:pt idx="104">
                  <c:v>760.88893152454773</c:v>
                </c:pt>
                <c:pt idx="105">
                  <c:v>1050.8714163090126</c:v>
                </c:pt>
                <c:pt idx="106">
                  <c:v>1037.702925911997</c:v>
                </c:pt>
                <c:pt idx="107">
                  <c:v>828.6798489475857</c:v>
                </c:pt>
                <c:pt idx="108">
                  <c:v>1237.5941293532337</c:v>
                </c:pt>
                <c:pt idx="109">
                  <c:v>1641.9410077804889</c:v>
                </c:pt>
                <c:pt idx="110">
                  <c:v>676.5905444305381</c:v>
                </c:pt>
                <c:pt idx="111">
                  <c:v>509.95067091725844</c:v>
                </c:pt>
                <c:pt idx="112">
                  <c:v>1529.3214774941041</c:v>
                </c:pt>
                <c:pt idx="113">
                  <c:v>630.17534495279608</c:v>
                </c:pt>
                <c:pt idx="114">
                  <c:v>1719.5666687640453</c:v>
                </c:pt>
                <c:pt idx="115">
                  <c:v>997.01836314847935</c:v>
                </c:pt>
                <c:pt idx="116">
                  <c:v>2028.1760820758193</c:v>
                </c:pt>
                <c:pt idx="117">
                  <c:v>2065.3335243355191</c:v>
                </c:pt>
                <c:pt idx="118">
                  <c:v>854.06563384477874</c:v>
                </c:pt>
                <c:pt idx="119">
                  <c:v>4302.8028509451506</c:v>
                </c:pt>
                <c:pt idx="120">
                  <c:v>746.49409079570955</c:v>
                </c:pt>
                <c:pt idx="121">
                  <c:v>1855.5027210068924</c:v>
                </c:pt>
                <c:pt idx="122">
                  <c:v>1117.0820046893318</c:v>
                </c:pt>
                <c:pt idx="123">
                  <c:v>1469.982404787813</c:v>
                </c:pt>
                <c:pt idx="124">
                  <c:v>1294.5381790955378</c:v>
                </c:pt>
                <c:pt idx="125">
                  <c:v>1240.7611887394576</c:v>
                </c:pt>
                <c:pt idx="126">
                  <c:v>840.82716022319642</c:v>
                </c:pt>
                <c:pt idx="127">
                  <c:v>634.57995635521513</c:v>
                </c:pt>
                <c:pt idx="128">
                  <c:v>723.91189538094181</c:v>
                </c:pt>
                <c:pt idx="129">
                  <c:v>2042.9811183510642</c:v>
                </c:pt>
                <c:pt idx="130">
                  <c:v>6428.7621985966398</c:v>
                </c:pt>
                <c:pt idx="131">
                  <c:v>816.83271992818675</c:v>
                </c:pt>
                <c:pt idx="132">
                  <c:v>824.68713190184042</c:v>
                </c:pt>
                <c:pt idx="133">
                  <c:v>1141.3048930481284</c:v>
                </c:pt>
                <c:pt idx="134">
                  <c:v>1520.3911578508958</c:v>
                </c:pt>
                <c:pt idx="135">
                  <c:v>2415.6439293820931</c:v>
                </c:pt>
                <c:pt idx="136">
                  <c:v>1339.8912090301003</c:v>
                </c:pt>
                <c:pt idx="137">
                  <c:v>1625.1675333203048</c:v>
                </c:pt>
                <c:pt idx="138">
                  <c:v>1579.5181396981395</c:v>
                </c:pt>
                <c:pt idx="139">
                  <c:v>946.4103571976085</c:v>
                </c:pt>
                <c:pt idx="140">
                  <c:v>2028.4185247403789</c:v>
                </c:pt>
                <c:pt idx="141">
                  <c:v>1058.8801097738394</c:v>
                </c:pt>
                <c:pt idx="142">
                  <c:v>796.37697667373516</c:v>
                </c:pt>
                <c:pt idx="143">
                  <c:v>1686.5137665632933</c:v>
                </c:pt>
                <c:pt idx="144">
                  <c:v>681.12097461610801</c:v>
                </c:pt>
                <c:pt idx="145">
                  <c:v>920.79618065034117</c:v>
                </c:pt>
                <c:pt idx="146">
                  <c:v>783.4565376984126</c:v>
                </c:pt>
                <c:pt idx="147">
                  <c:v>978.92557710353458</c:v>
                </c:pt>
                <c:pt idx="148">
                  <c:v>4705.3210731373892</c:v>
                </c:pt>
                <c:pt idx="149">
                  <c:v>2320.0758749405609</c:v>
                </c:pt>
                <c:pt idx="150">
                  <c:v>843.22176299248804</c:v>
                </c:pt>
                <c:pt idx="151">
                  <c:v>1532.7090311784393</c:v>
                </c:pt>
                <c:pt idx="152">
                  <c:v>2102.8624737523373</c:v>
                </c:pt>
                <c:pt idx="153">
                  <c:v>1120.0924764325812</c:v>
                </c:pt>
                <c:pt idx="154">
                  <c:v>870.19509768095566</c:v>
                </c:pt>
                <c:pt idx="155">
                  <c:v>1937.6256511001345</c:v>
                </c:pt>
                <c:pt idx="156">
                  <c:v>1166.0656206206206</c:v>
                </c:pt>
                <c:pt idx="157">
                  <c:v>717.92490825688071</c:v>
                </c:pt>
                <c:pt idx="158">
                  <c:v>1180.78831957639</c:v>
                </c:pt>
                <c:pt idx="159">
                  <c:v>1613.6570099553721</c:v>
                </c:pt>
                <c:pt idx="160">
                  <c:v>1479.5891844762029</c:v>
                </c:pt>
                <c:pt idx="161">
                  <c:v>1116.0610308521059</c:v>
                </c:pt>
                <c:pt idx="162">
                  <c:v>1612.6642934782608</c:v>
                </c:pt>
                <c:pt idx="163">
                  <c:v>2520.1894856857525</c:v>
                </c:pt>
                <c:pt idx="164">
                  <c:v>1478.0035862619809</c:v>
                </c:pt>
                <c:pt idx="165">
                  <c:v>2177.2305433230185</c:v>
                </c:pt>
                <c:pt idx="166">
                  <c:v>828.30805806858825</c:v>
                </c:pt>
                <c:pt idx="167">
                  <c:v>1409.4630863358257</c:v>
                </c:pt>
                <c:pt idx="168">
                  <c:v>1160.5096240157479</c:v>
                </c:pt>
                <c:pt idx="169">
                  <c:v>1384.6697237191654</c:v>
                </c:pt>
                <c:pt idx="170">
                  <c:v>839.92531335398064</c:v>
                </c:pt>
                <c:pt idx="171">
                  <c:v>1129.5755537035109</c:v>
                </c:pt>
                <c:pt idx="172">
                  <c:v>1167.7317615419097</c:v>
                </c:pt>
                <c:pt idx="173">
                  <c:v>713.51379560389762</c:v>
                </c:pt>
                <c:pt idx="174">
                  <c:v>651.78048892825518</c:v>
                </c:pt>
                <c:pt idx="175">
                  <c:v>954.11518627755345</c:v>
                </c:pt>
                <c:pt idx="176">
                  <c:v>1608.5363424803645</c:v>
                </c:pt>
                <c:pt idx="177">
                  <c:v>679.74799691833596</c:v>
                </c:pt>
                <c:pt idx="178">
                  <c:v>2091.7787378640778</c:v>
                </c:pt>
                <c:pt idx="179">
                  <c:v>3329.1265767967616</c:v>
                </c:pt>
                <c:pt idx="180">
                  <c:v>1397.8298746867165</c:v>
                </c:pt>
                <c:pt idx="181">
                  <c:v>781.59717464925018</c:v>
                </c:pt>
                <c:pt idx="182">
                  <c:v>2544.5512012459376</c:v>
                </c:pt>
                <c:pt idx="183">
                  <c:v>2725.6005077791074</c:v>
                </c:pt>
                <c:pt idx="184">
                  <c:v>1915.4137027531497</c:v>
                </c:pt>
                <c:pt idx="185">
                  <c:v>1625.3386722347145</c:v>
                </c:pt>
                <c:pt idx="186">
                  <c:v>2840.353224821974</c:v>
                </c:pt>
                <c:pt idx="187">
                  <c:v>1139.4671509240245</c:v>
                </c:pt>
                <c:pt idx="188">
                  <c:v>1810.1732354560472</c:v>
                </c:pt>
                <c:pt idx="189">
                  <c:v>609.33676788685523</c:v>
                </c:pt>
                <c:pt idx="190">
                  <c:v>1461.3809876476905</c:v>
                </c:pt>
                <c:pt idx="191">
                  <c:v>2712.4453975252454</c:v>
                </c:pt>
                <c:pt idx="192">
                  <c:v>1368.8758703543649</c:v>
                </c:pt>
                <c:pt idx="193">
                  <c:v>2631.0456908785964</c:v>
                </c:pt>
                <c:pt idx="194">
                  <c:v>2022.5152154115588</c:v>
                </c:pt>
                <c:pt idx="195">
                  <c:v>915.31338796229159</c:v>
                </c:pt>
                <c:pt idx="196">
                  <c:v>1297.465091060986</c:v>
                </c:pt>
                <c:pt idx="197">
                  <c:v>2456.4146399560923</c:v>
                </c:pt>
                <c:pt idx="198">
                  <c:v>1292.2126040963312</c:v>
                </c:pt>
                <c:pt idx="199">
                  <c:v>970.60059454191037</c:v>
                </c:pt>
                <c:pt idx="200">
                  <c:v>1705.0899696132597</c:v>
                </c:pt>
                <c:pt idx="201">
                  <c:v>1356.9599670836076</c:v>
                </c:pt>
                <c:pt idx="202">
                  <c:v>3195.756632332128</c:v>
                </c:pt>
                <c:pt idx="203">
                  <c:v>2409.0584361944548</c:v>
                </c:pt>
                <c:pt idx="204">
                  <c:v>1759.6136751152071</c:v>
                </c:pt>
                <c:pt idx="205">
                  <c:v>2101.5500198390832</c:v>
                </c:pt>
                <c:pt idx="206">
                  <c:v>568.47311188811182</c:v>
                </c:pt>
                <c:pt idx="207">
                  <c:v>1167.196559688465</c:v>
                </c:pt>
                <c:pt idx="208">
                  <c:v>1817.853308433735</c:v>
                </c:pt>
                <c:pt idx="209">
                  <c:v>2057.2107407951789</c:v>
                </c:pt>
                <c:pt idx="210">
                  <c:v>1612.7701763990267</c:v>
                </c:pt>
                <c:pt idx="211">
                  <c:v>1495.969768940098</c:v>
                </c:pt>
                <c:pt idx="212">
                  <c:v>2121.4022445027481</c:v>
                </c:pt>
                <c:pt idx="213">
                  <c:v>1111.3304984193887</c:v>
                </c:pt>
                <c:pt idx="214">
                  <c:v>1321.9505676020408</c:v>
                </c:pt>
                <c:pt idx="215">
                  <c:v>1471.5909624631611</c:v>
                </c:pt>
                <c:pt idx="216">
                  <c:v>1419.0700388555279</c:v>
                </c:pt>
                <c:pt idx="217">
                  <c:v>1306.6426399218692</c:v>
                </c:pt>
                <c:pt idx="218">
                  <c:v>2035.4668197843746</c:v>
                </c:pt>
                <c:pt idx="219">
                  <c:v>1600.5349065029307</c:v>
                </c:pt>
                <c:pt idx="220">
                  <c:v>1320.5220503432492</c:v>
                </c:pt>
                <c:pt idx="221">
                  <c:v>738.64911498973311</c:v>
                </c:pt>
                <c:pt idx="222">
                  <c:v>1331.1033951835768</c:v>
                </c:pt>
                <c:pt idx="223">
                  <c:v>959.89304550340387</c:v>
                </c:pt>
                <c:pt idx="224">
                  <c:v>2909.5670076103497</c:v>
                </c:pt>
                <c:pt idx="225">
                  <c:v>1011.9806608741442</c:v>
                </c:pt>
                <c:pt idx="226">
                  <c:v>1576.7716973518286</c:v>
                </c:pt>
                <c:pt idx="227">
                  <c:v>1864.2893798352879</c:v>
                </c:pt>
                <c:pt idx="228">
                  <c:v>3068.124549707602</c:v>
                </c:pt>
                <c:pt idx="229">
                  <c:v>1476.5919899911685</c:v>
                </c:pt>
                <c:pt idx="230">
                  <c:v>1678.9494743458267</c:v>
                </c:pt>
                <c:pt idx="231">
                  <c:v>1471.5069505628976</c:v>
                </c:pt>
                <c:pt idx="232">
                  <c:v>2104.7058151804627</c:v>
                </c:pt>
                <c:pt idx="233">
                  <c:v>1847.2117199803149</c:v>
                </c:pt>
                <c:pt idx="234">
                  <c:v>1728.4545147950746</c:v>
                </c:pt>
                <c:pt idx="235">
                  <c:v>1670.1749685863874</c:v>
                </c:pt>
                <c:pt idx="236">
                  <c:v>2673.2681229650948</c:v>
                </c:pt>
                <c:pt idx="237">
                  <c:v>1185.0779960730413</c:v>
                </c:pt>
                <c:pt idx="238">
                  <c:v>2579.0850390403984</c:v>
                </c:pt>
                <c:pt idx="239">
                  <c:v>2202.1411230784793</c:v>
                </c:pt>
                <c:pt idx="240">
                  <c:v>1349.8173107177975</c:v>
                </c:pt>
                <c:pt idx="241">
                  <c:v>2132.6696040313741</c:v>
                </c:pt>
                <c:pt idx="242">
                  <c:v>1980.9885034876347</c:v>
                </c:pt>
                <c:pt idx="243">
                  <c:v>470.95163699690403</c:v>
                </c:pt>
                <c:pt idx="244">
                  <c:v>1118.3003755488792</c:v>
                </c:pt>
                <c:pt idx="245">
                  <c:v>1484.1098256785799</c:v>
                </c:pt>
                <c:pt idx="246">
                  <c:v>1092.3048354862296</c:v>
                </c:pt>
                <c:pt idx="247">
                  <c:v>1603.6733777891768</c:v>
                </c:pt>
                <c:pt idx="248">
                  <c:v>1581.6487315711418</c:v>
                </c:pt>
                <c:pt idx="249">
                  <c:v>771.15348109517606</c:v>
                </c:pt>
                <c:pt idx="250">
                  <c:v>1797.2609350017381</c:v>
                </c:pt>
                <c:pt idx="251">
                  <c:v>3407.1018642848576</c:v>
                </c:pt>
                <c:pt idx="252">
                  <c:v>895.67908706166861</c:v>
                </c:pt>
                <c:pt idx="253">
                  <c:v>1168.7972929726166</c:v>
                </c:pt>
                <c:pt idx="254">
                  <c:v>3225.0376654539828</c:v>
                </c:pt>
                <c:pt idx="255">
                  <c:v>2622.4803871483964</c:v>
                </c:pt>
                <c:pt idx="256">
                  <c:v>2702.3011992775437</c:v>
                </c:pt>
                <c:pt idx="257">
                  <c:v>2046.6735628902763</c:v>
                </c:pt>
                <c:pt idx="258">
                  <c:v>1516.5175524585031</c:v>
                </c:pt>
                <c:pt idx="259">
                  <c:v>768.75270663562276</c:v>
                </c:pt>
                <c:pt idx="260">
                  <c:v>2233.6223195134412</c:v>
                </c:pt>
                <c:pt idx="261">
                  <c:v>4206.1675586746433</c:v>
                </c:pt>
                <c:pt idx="262">
                  <c:v>2859.476899093841</c:v>
                </c:pt>
                <c:pt idx="263">
                  <c:v>2729.1484353974229</c:v>
                </c:pt>
                <c:pt idx="264">
                  <c:v>2341.2370296177955</c:v>
                </c:pt>
                <c:pt idx="265">
                  <c:v>1829.1529400501784</c:v>
                </c:pt>
                <c:pt idx="266">
                  <c:v>760.07107376283841</c:v>
                </c:pt>
                <c:pt idx="267">
                  <c:v>1906.6314122204612</c:v>
                </c:pt>
                <c:pt idx="268">
                  <c:v>1474.5938532379164</c:v>
                </c:pt>
                <c:pt idx="269">
                  <c:v>1887.8836527263102</c:v>
                </c:pt>
                <c:pt idx="270">
                  <c:v>1970.7893607532212</c:v>
                </c:pt>
                <c:pt idx="271">
                  <c:v>1191.185039757208</c:v>
                </c:pt>
                <c:pt idx="272">
                  <c:v>1419.1055801182765</c:v>
                </c:pt>
                <c:pt idx="273">
                  <c:v>1533.1930958912553</c:v>
                </c:pt>
                <c:pt idx="274">
                  <c:v>1838.6927682106098</c:v>
                </c:pt>
                <c:pt idx="275">
                  <c:v>2604.6583358708895</c:v>
                </c:pt>
                <c:pt idx="276">
                  <c:v>1440.6047570105318</c:v>
                </c:pt>
                <c:pt idx="277">
                  <c:v>4161.6945441222651</c:v>
                </c:pt>
                <c:pt idx="278">
                  <c:v>1602.092438332242</c:v>
                </c:pt>
                <c:pt idx="279">
                  <c:v>5078.1799178690344</c:v>
                </c:pt>
                <c:pt idx="280">
                  <c:v>2177.7184966239492</c:v>
                </c:pt>
                <c:pt idx="281">
                  <c:v>1386.6592222081701</c:v>
                </c:pt>
                <c:pt idx="282">
                  <c:v>2328.6280112075005</c:v>
                </c:pt>
                <c:pt idx="283">
                  <c:v>1502.1135434941523</c:v>
                </c:pt>
                <c:pt idx="284">
                  <c:v>4594.0092738275343</c:v>
                </c:pt>
                <c:pt idx="285">
                  <c:v>10875.741425569176</c:v>
                </c:pt>
                <c:pt idx="286">
                  <c:v>3152.9171866618994</c:v>
                </c:pt>
                <c:pt idx="287">
                  <c:v>1853.6187247636083</c:v>
                </c:pt>
                <c:pt idx="288">
                  <c:v>2901.8914172185428</c:v>
                </c:pt>
                <c:pt idx="289">
                  <c:v>1815.1338779284831</c:v>
                </c:pt>
                <c:pt idx="290">
                  <c:v>1341.4784028566792</c:v>
                </c:pt>
                <c:pt idx="291">
                  <c:v>2697.481228743829</c:v>
                </c:pt>
                <c:pt idx="292">
                  <c:v>2779.5530682175417</c:v>
                </c:pt>
                <c:pt idx="293">
                  <c:v>1016.7565045592704</c:v>
                </c:pt>
                <c:pt idx="294">
                  <c:v>1432.859695863747</c:v>
                </c:pt>
                <c:pt idx="295">
                  <c:v>1319.2421973518285</c:v>
                </c:pt>
                <c:pt idx="296">
                  <c:v>941.23423788546256</c:v>
                </c:pt>
                <c:pt idx="297">
                  <c:v>3424.0250446345549</c:v>
                </c:pt>
                <c:pt idx="298">
                  <c:v>993.47658694001518</c:v>
                </c:pt>
                <c:pt idx="299">
                  <c:v>4639.3840172537739</c:v>
                </c:pt>
                <c:pt idx="300">
                  <c:v>975.87130637306814</c:v>
                </c:pt>
                <c:pt idx="301">
                  <c:v>1948.2285529917872</c:v>
                </c:pt>
                <c:pt idx="302">
                  <c:v>2203.7486135874583</c:v>
                </c:pt>
                <c:pt idx="303">
                  <c:v>1429.2678275312248</c:v>
                </c:pt>
                <c:pt idx="304">
                  <c:v>641.84817750747345</c:v>
                </c:pt>
                <c:pt idx="305">
                  <c:v>1260.0487730595196</c:v>
                </c:pt>
                <c:pt idx="306">
                  <c:v>2302.0981532846713</c:v>
                </c:pt>
                <c:pt idx="307">
                  <c:v>3301.0721128706027</c:v>
                </c:pt>
                <c:pt idx="308">
                  <c:v>1163.2139135833127</c:v>
                </c:pt>
                <c:pt idx="309">
                  <c:v>2234.2098968029136</c:v>
                </c:pt>
                <c:pt idx="310">
                  <c:v>1848.4784539421707</c:v>
                </c:pt>
                <c:pt idx="311">
                  <c:v>1298.1778339460784</c:v>
                </c:pt>
                <c:pt idx="312">
                  <c:v>1480.3748118002932</c:v>
                </c:pt>
                <c:pt idx="313">
                  <c:v>1427.5697119892834</c:v>
                </c:pt>
                <c:pt idx="314">
                  <c:v>2058.6440373831774</c:v>
                </c:pt>
                <c:pt idx="315">
                  <c:v>2524.4362267198785</c:v>
                </c:pt>
                <c:pt idx="316">
                  <c:v>1329.0868373416085</c:v>
                </c:pt>
                <c:pt idx="317">
                  <c:v>815.74827891791062</c:v>
                </c:pt>
                <c:pt idx="318">
                  <c:v>1464.0326609356257</c:v>
                </c:pt>
                <c:pt idx="319">
                  <c:v>1695.4003555941022</c:v>
                </c:pt>
                <c:pt idx="320">
                  <c:v>2944.9973029115577</c:v>
                </c:pt>
                <c:pt idx="321">
                  <c:v>1152.8904132231403</c:v>
                </c:pt>
                <c:pt idx="322">
                  <c:v>2112.9850661409309</c:v>
                </c:pt>
                <c:pt idx="323">
                  <c:v>1886.3338073888092</c:v>
                </c:pt>
                <c:pt idx="324">
                  <c:v>4407.8771659676459</c:v>
                </c:pt>
                <c:pt idx="325">
                  <c:v>1150.390618265777</c:v>
                </c:pt>
                <c:pt idx="326">
                  <c:v>3073.6368819586773</c:v>
                </c:pt>
                <c:pt idx="327">
                  <c:v>5125.8615048296897</c:v>
                </c:pt>
                <c:pt idx="328">
                  <c:v>1673.3911834598273</c:v>
                </c:pt>
                <c:pt idx="329">
                  <c:v>596.80156810684684</c:v>
                </c:pt>
                <c:pt idx="330">
                  <c:v>4072.9460721757328</c:v>
                </c:pt>
                <c:pt idx="331">
                  <c:v>4564.951911440593</c:v>
                </c:pt>
                <c:pt idx="332">
                  <c:v>1796.728242303469</c:v>
                </c:pt>
                <c:pt idx="333">
                  <c:v>1393.7614116243155</c:v>
                </c:pt>
                <c:pt idx="334">
                  <c:v>2021.7761583400481</c:v>
                </c:pt>
                <c:pt idx="335">
                  <c:v>1797.9842449168207</c:v>
                </c:pt>
                <c:pt idx="336">
                  <c:v>1667.5898770747535</c:v>
                </c:pt>
                <c:pt idx="337">
                  <c:v>3997.8293687204659</c:v>
                </c:pt>
                <c:pt idx="338">
                  <c:v>1726.5496073073621</c:v>
                </c:pt>
                <c:pt idx="339">
                  <c:v>1879.6266863623373</c:v>
                </c:pt>
                <c:pt idx="340">
                  <c:v>2183.3902197112366</c:v>
                </c:pt>
                <c:pt idx="341">
                  <c:v>2498.7235146246908</c:v>
                </c:pt>
                <c:pt idx="342">
                  <c:v>3267.8099586898788</c:v>
                </c:pt>
                <c:pt idx="343">
                  <c:v>2003.9036732229793</c:v>
                </c:pt>
                <c:pt idx="344">
                  <c:v>3861.2838291507401</c:v>
                </c:pt>
                <c:pt idx="345">
                  <c:v>2177.8956705670571</c:v>
                </c:pt>
                <c:pt idx="346">
                  <c:v>1992.5445881098372</c:v>
                </c:pt>
                <c:pt idx="347">
                  <c:v>1056.4484004382361</c:v>
                </c:pt>
                <c:pt idx="348">
                  <c:v>2463.1960925631515</c:v>
                </c:pt>
                <c:pt idx="349">
                  <c:v>1378.7934022887325</c:v>
                </c:pt>
                <c:pt idx="350">
                  <c:v>2140.7993850267376</c:v>
                </c:pt>
                <c:pt idx="351">
                  <c:v>2156.9424687538672</c:v>
                </c:pt>
                <c:pt idx="352">
                  <c:v>1565.8139287123504</c:v>
                </c:pt>
                <c:pt idx="353">
                  <c:v>1818.1276714637627</c:v>
                </c:pt>
                <c:pt idx="354">
                  <c:v>2046.392223357167</c:v>
                </c:pt>
                <c:pt idx="355">
                  <c:v>1490.1604441596078</c:v>
                </c:pt>
                <c:pt idx="356">
                  <c:v>1690.2499524608504</c:v>
                </c:pt>
                <c:pt idx="357">
                  <c:v>3231.5202668795619</c:v>
                </c:pt>
                <c:pt idx="358">
                  <c:v>742.00770455081351</c:v>
                </c:pt>
                <c:pt idx="359">
                  <c:v>1849.7874112106742</c:v>
                </c:pt>
                <c:pt idx="360">
                  <c:v>2100.8924081991954</c:v>
                </c:pt>
                <c:pt idx="361">
                  <c:v>1942.7316429617233</c:v>
                </c:pt>
                <c:pt idx="362">
                  <c:v>1362.77972210437</c:v>
                </c:pt>
                <c:pt idx="363">
                  <c:v>1802.0900602946795</c:v>
                </c:pt>
                <c:pt idx="364">
                  <c:v>1414.5383710551484</c:v>
                </c:pt>
                <c:pt idx="365">
                  <c:v>2495.1756695156696</c:v>
                </c:pt>
                <c:pt idx="366">
                  <c:v>7982.6728207033175</c:v>
                </c:pt>
                <c:pt idx="367">
                  <c:v>1660.208202471104</c:v>
                </c:pt>
                <c:pt idx="368">
                  <c:v>1355.4869985456987</c:v>
                </c:pt>
                <c:pt idx="369">
                  <c:v>1584.1187925007941</c:v>
                </c:pt>
                <c:pt idx="370">
                  <c:v>2901.7019810807133</c:v>
                </c:pt>
                <c:pt idx="371">
                  <c:v>1889.4641768966048</c:v>
                </c:pt>
                <c:pt idx="372">
                  <c:v>1417.4794787283777</c:v>
                </c:pt>
                <c:pt idx="373">
                  <c:v>3550.2821002268215</c:v>
                </c:pt>
                <c:pt idx="374">
                  <c:v>1401.172683046683</c:v>
                </c:pt>
                <c:pt idx="375">
                  <c:v>1440.1621107628005</c:v>
                </c:pt>
                <c:pt idx="376">
                  <c:v>2014.3830582672365</c:v>
                </c:pt>
                <c:pt idx="377">
                  <c:v>1401.1364189449364</c:v>
                </c:pt>
                <c:pt idx="378">
                  <c:v>1981.807787416828</c:v>
                </c:pt>
                <c:pt idx="379">
                  <c:v>2867.5023812098675</c:v>
                </c:pt>
                <c:pt idx="380">
                  <c:v>1959.7731000443655</c:v>
                </c:pt>
                <c:pt idx="381">
                  <c:v>2857.4475174791683</c:v>
                </c:pt>
                <c:pt idx="382">
                  <c:v>1803.7495100645656</c:v>
                </c:pt>
                <c:pt idx="383">
                  <c:v>1063.7889170383585</c:v>
                </c:pt>
                <c:pt idx="384">
                  <c:v>1553.2160290293318</c:v>
                </c:pt>
                <c:pt idx="385">
                  <c:v>3038.4457351746546</c:v>
                </c:pt>
                <c:pt idx="386">
                  <c:v>1732.8752341291877</c:v>
                </c:pt>
                <c:pt idx="387">
                  <c:v>2055.9038759493669</c:v>
                </c:pt>
                <c:pt idx="388">
                  <c:v>4113.7116823734723</c:v>
                </c:pt>
                <c:pt idx="389">
                  <c:v>4227.4101994828225</c:v>
                </c:pt>
                <c:pt idx="390">
                  <c:v>1685.8055993623502</c:v>
                </c:pt>
                <c:pt idx="391">
                  <c:v>2111.7055899067973</c:v>
                </c:pt>
                <c:pt idx="392">
                  <c:v>2666.3096089385476</c:v>
                </c:pt>
                <c:pt idx="393">
                  <c:v>2056.8043649617002</c:v>
                </c:pt>
                <c:pt idx="394">
                  <c:v>1166.2484850816447</c:v>
                </c:pt>
                <c:pt idx="395">
                  <c:v>2113.9446413900509</c:v>
                </c:pt>
                <c:pt idx="396">
                  <c:v>1400.2568504180861</c:v>
                </c:pt>
                <c:pt idx="397">
                  <c:v>2608.0469936875324</c:v>
                </c:pt>
                <c:pt idx="398">
                  <c:v>3694.9622786885252</c:v>
                </c:pt>
                <c:pt idx="399">
                  <c:v>2165.3628252438593</c:v>
                </c:pt>
                <c:pt idx="400">
                  <c:v>1779.1805671340153</c:v>
                </c:pt>
                <c:pt idx="401">
                  <c:v>1028.3403559870549</c:v>
                </c:pt>
                <c:pt idx="402">
                  <c:v>2548.1140721472188</c:v>
                </c:pt>
                <c:pt idx="403">
                  <c:v>2306.4022979467018</c:v>
                </c:pt>
                <c:pt idx="404">
                  <c:v>2432.1336578400833</c:v>
                </c:pt>
                <c:pt idx="405">
                  <c:v>2494.0930131189166</c:v>
                </c:pt>
                <c:pt idx="406">
                  <c:v>1355.2281856763925</c:v>
                </c:pt>
                <c:pt idx="407">
                  <c:v>1946.3515772693174</c:v>
                </c:pt>
                <c:pt idx="408">
                  <c:v>2456.4613571219652</c:v>
                </c:pt>
                <c:pt idx="409">
                  <c:v>949.49154697986569</c:v>
                </c:pt>
                <c:pt idx="410">
                  <c:v>2388.1832251521296</c:v>
                </c:pt>
                <c:pt idx="411">
                  <c:v>800.4242129879475</c:v>
                </c:pt>
                <c:pt idx="412">
                  <c:v>1459.2949320484308</c:v>
                </c:pt>
                <c:pt idx="413">
                  <c:v>1109.7784179197995</c:v>
                </c:pt>
                <c:pt idx="414">
                  <c:v>2392.4590723246092</c:v>
                </c:pt>
                <c:pt idx="415">
                  <c:v>1245.2532249466949</c:v>
                </c:pt>
                <c:pt idx="416">
                  <c:v>2599.1688265835928</c:v>
                </c:pt>
                <c:pt idx="417">
                  <c:v>1755.8828839873386</c:v>
                </c:pt>
                <c:pt idx="418">
                  <c:v>6588.9964575729937</c:v>
                </c:pt>
                <c:pt idx="419">
                  <c:v>920.45660306771401</c:v>
                </c:pt>
                <c:pt idx="420">
                  <c:v>1750.0587740903638</c:v>
                </c:pt>
                <c:pt idx="421">
                  <c:v>3397.4337499999992</c:v>
                </c:pt>
                <c:pt idx="422">
                  <c:v>1334.1631823554442</c:v>
                </c:pt>
                <c:pt idx="423">
                  <c:v>2548.0822539931546</c:v>
                </c:pt>
                <c:pt idx="424">
                  <c:v>1496.4447112951464</c:v>
                </c:pt>
                <c:pt idx="425">
                  <c:v>2270.9845662393163</c:v>
                </c:pt>
                <c:pt idx="426">
                  <c:v>837.45154665530458</c:v>
                </c:pt>
                <c:pt idx="427">
                  <c:v>3340.3722057174882</c:v>
                </c:pt>
                <c:pt idx="428">
                  <c:v>3063.2788067581837</c:v>
                </c:pt>
                <c:pt idx="429">
                  <c:v>1557.0954646568127</c:v>
                </c:pt>
                <c:pt idx="430">
                  <c:v>2181.2685119945168</c:v>
                </c:pt>
                <c:pt idx="431">
                  <c:v>1443.7829275065769</c:v>
                </c:pt>
                <c:pt idx="432">
                  <c:v>1396.3725207378982</c:v>
                </c:pt>
                <c:pt idx="433">
                  <c:v>2997.2463266514806</c:v>
                </c:pt>
                <c:pt idx="434">
                  <c:v>2137.6605485111841</c:v>
                </c:pt>
                <c:pt idx="435">
                  <c:v>3778.9820152413208</c:v>
                </c:pt>
                <c:pt idx="436">
                  <c:v>4427.9484601496006</c:v>
                </c:pt>
                <c:pt idx="437">
                  <c:v>1840.2484736842105</c:v>
                </c:pt>
                <c:pt idx="438">
                  <c:v>2236.6811917613636</c:v>
                </c:pt>
                <c:pt idx="439">
                  <c:v>2034.2325629578752</c:v>
                </c:pt>
                <c:pt idx="440">
                  <c:v>748.84082240090277</c:v>
                </c:pt>
                <c:pt idx="441">
                  <c:v>1634.2591143043762</c:v>
                </c:pt>
                <c:pt idx="442">
                  <c:v>1780.9704234707999</c:v>
                </c:pt>
                <c:pt idx="443">
                  <c:v>1594.2273086873072</c:v>
                </c:pt>
                <c:pt idx="444">
                  <c:v>1083.4119107472325</c:v>
                </c:pt>
                <c:pt idx="445">
                  <c:v>1364.9428500761035</c:v>
                </c:pt>
                <c:pt idx="446">
                  <c:v>2698.6685344644748</c:v>
                </c:pt>
                <c:pt idx="447">
                  <c:v>1104.0948567096284</c:v>
                </c:pt>
                <c:pt idx="448">
                  <c:v>2019.6430506790323</c:v>
                </c:pt>
                <c:pt idx="449">
                  <c:v>1321.6552018936229</c:v>
                </c:pt>
                <c:pt idx="450">
                  <c:v>3032.3420182953387</c:v>
                </c:pt>
                <c:pt idx="451">
                  <c:v>4277.1166604626424</c:v>
                </c:pt>
                <c:pt idx="452">
                  <c:v>2128.8897968908213</c:v>
                </c:pt>
                <c:pt idx="453">
                  <c:v>1569.9488844917141</c:v>
                </c:pt>
                <c:pt idx="454">
                  <c:v>1190.0733590462833</c:v>
                </c:pt>
                <c:pt idx="455">
                  <c:v>2501.9277116177536</c:v>
                </c:pt>
                <c:pt idx="456">
                  <c:v>4468.3813300678221</c:v>
                </c:pt>
                <c:pt idx="457">
                  <c:v>3714.4909744779579</c:v>
                </c:pt>
                <c:pt idx="458">
                  <c:v>2729.4963663092353</c:v>
                </c:pt>
                <c:pt idx="459">
                  <c:v>2366.9784678452475</c:v>
                </c:pt>
                <c:pt idx="460">
                  <c:v>1916.4406577965681</c:v>
                </c:pt>
                <c:pt idx="461">
                  <c:v>1702.9247835208851</c:v>
                </c:pt>
                <c:pt idx="462">
                  <c:v>2583.8850314544543</c:v>
                </c:pt>
                <c:pt idx="463">
                  <c:v>6397.6038152240635</c:v>
                </c:pt>
                <c:pt idx="464">
                  <c:v>1299.222742681048</c:v>
                </c:pt>
                <c:pt idx="465">
                  <c:v>2015.9715364025699</c:v>
                </c:pt>
                <c:pt idx="466">
                  <c:v>1318.4738718291055</c:v>
                </c:pt>
                <c:pt idx="467">
                  <c:v>1551.6332846537666</c:v>
                </c:pt>
                <c:pt idx="468">
                  <c:v>2798.6737055016179</c:v>
                </c:pt>
                <c:pt idx="469">
                  <c:v>1327.0866992373687</c:v>
                </c:pt>
                <c:pt idx="470">
                  <c:v>2037.8779280983915</c:v>
                </c:pt>
                <c:pt idx="471">
                  <c:v>1889.1667531230155</c:v>
                </c:pt>
                <c:pt idx="472">
                  <c:v>1578.0991812865498</c:v>
                </c:pt>
                <c:pt idx="473">
                  <c:v>918.6650910415151</c:v>
                </c:pt>
                <c:pt idx="474">
                  <c:v>1101.6878898886036</c:v>
                </c:pt>
                <c:pt idx="475">
                  <c:v>2051.666172670321</c:v>
                </c:pt>
                <c:pt idx="476">
                  <c:v>2452.7596877234805</c:v>
                </c:pt>
                <c:pt idx="477">
                  <c:v>1005.199142857143</c:v>
                </c:pt>
                <c:pt idx="478">
                  <c:v>2644.1798041919465</c:v>
                </c:pt>
                <c:pt idx="479">
                  <c:v>1782.4905666760644</c:v>
                </c:pt>
                <c:pt idx="480">
                  <c:v>1073.5274718397998</c:v>
                </c:pt>
                <c:pt idx="481">
                  <c:v>1827.4751852402917</c:v>
                </c:pt>
                <c:pt idx="482">
                  <c:v>2444.8308129205925</c:v>
                </c:pt>
                <c:pt idx="483">
                  <c:v>1954.1949868536367</c:v>
                </c:pt>
                <c:pt idx="484">
                  <c:v>877.34730069770103</c:v>
                </c:pt>
                <c:pt idx="485">
                  <c:v>1630.6383625063418</c:v>
                </c:pt>
                <c:pt idx="486">
                  <c:v>1744.7438139608964</c:v>
                </c:pt>
                <c:pt idx="487">
                  <c:v>4244.4427509453826</c:v>
                </c:pt>
                <c:pt idx="488">
                  <c:v>2431.7111929982043</c:v>
                </c:pt>
                <c:pt idx="489">
                  <c:v>2632.7924357541901</c:v>
                </c:pt>
                <c:pt idx="490">
                  <c:v>2663.3604939237157</c:v>
                </c:pt>
                <c:pt idx="491">
                  <c:v>10436.783173494725</c:v>
                </c:pt>
                <c:pt idx="492">
                  <c:v>2781.0033625057581</c:v>
                </c:pt>
                <c:pt idx="493">
                  <c:v>1737.4113704496788</c:v>
                </c:pt>
                <c:pt idx="494">
                  <c:v>1727.7459017595306</c:v>
                </c:pt>
                <c:pt idx="495">
                  <c:v>2146.3670017825316</c:v>
                </c:pt>
                <c:pt idx="496">
                  <c:v>1237.7551769523252</c:v>
                </c:pt>
                <c:pt idx="497">
                  <c:v>1844.3200906602808</c:v>
                </c:pt>
                <c:pt idx="498">
                  <c:v>1766.7997137816114</c:v>
                </c:pt>
                <c:pt idx="499">
                  <c:v>2128.5598478282773</c:v>
                </c:pt>
                <c:pt idx="500">
                  <c:v>3630.4190679559497</c:v>
                </c:pt>
                <c:pt idx="501">
                  <c:v>2803.774298679868</c:v>
                </c:pt>
                <c:pt idx="502">
                  <c:v>2931.1242278161144</c:v>
                </c:pt>
                <c:pt idx="503">
                  <c:v>2307.3045401174168</c:v>
                </c:pt>
                <c:pt idx="504">
                  <c:v>1603.2604670352339</c:v>
                </c:pt>
                <c:pt idx="505">
                  <c:v>1930.2826940675295</c:v>
                </c:pt>
                <c:pt idx="506">
                  <c:v>2402.6507764078642</c:v>
                </c:pt>
                <c:pt idx="507">
                  <c:v>3730.3035722813106</c:v>
                </c:pt>
                <c:pt idx="508">
                  <c:v>1818.3993781462837</c:v>
                </c:pt>
                <c:pt idx="509">
                  <c:v>2002.5505369393138</c:v>
                </c:pt>
                <c:pt idx="510">
                  <c:v>2105.3186857065512</c:v>
                </c:pt>
                <c:pt idx="511">
                  <c:v>1123.3190814019219</c:v>
                </c:pt>
                <c:pt idx="512">
                  <c:v>1253.9056282216495</c:v>
                </c:pt>
                <c:pt idx="513">
                  <c:v>1440.5711613932965</c:v>
                </c:pt>
                <c:pt idx="514">
                  <c:v>1671.328791159224</c:v>
                </c:pt>
                <c:pt idx="515">
                  <c:v>4345.2578217628707</c:v>
                </c:pt>
                <c:pt idx="516">
                  <c:v>5086.4938166939446</c:v>
                </c:pt>
                <c:pt idx="517">
                  <c:v>1573.1931252109348</c:v>
                </c:pt>
                <c:pt idx="518">
                  <c:v>2449.9428385022693</c:v>
                </c:pt>
                <c:pt idx="519">
                  <c:v>2757.6618219019661</c:v>
                </c:pt>
                <c:pt idx="520">
                  <c:v>8375.9604476443892</c:v>
                </c:pt>
                <c:pt idx="521">
                  <c:v>2504.2789738662568</c:v>
                </c:pt>
                <c:pt idx="522">
                  <c:v>1555.0157358570823</c:v>
                </c:pt>
                <c:pt idx="523">
                  <c:v>2643.4892563399585</c:v>
                </c:pt>
                <c:pt idx="524">
                  <c:v>3012.6780970448744</c:v>
                </c:pt>
                <c:pt idx="525">
                  <c:v>4173.2817330586076</c:v>
                </c:pt>
                <c:pt idx="526">
                  <c:v>1714.5706973848069</c:v>
                </c:pt>
                <c:pt idx="527">
                  <c:v>1931.0503798480606</c:v>
                </c:pt>
                <c:pt idx="528">
                  <c:v>4127.7091823406481</c:v>
                </c:pt>
                <c:pt idx="529">
                  <c:v>2658.8295724885174</c:v>
                </c:pt>
                <c:pt idx="530">
                  <c:v>1921.3189345898891</c:v>
                </c:pt>
                <c:pt idx="531">
                  <c:v>1664.6941932624113</c:v>
                </c:pt>
                <c:pt idx="532">
                  <c:v>1293.8270889748549</c:v>
                </c:pt>
                <c:pt idx="533">
                  <c:v>1940.0591745107333</c:v>
                </c:pt>
                <c:pt idx="534">
                  <c:v>2121.4314042861024</c:v>
                </c:pt>
                <c:pt idx="535">
                  <c:v>1562.4908370193943</c:v>
                </c:pt>
                <c:pt idx="536">
                  <c:v>1545.7941275988587</c:v>
                </c:pt>
                <c:pt idx="537">
                  <c:v>1107.7188967971529</c:v>
                </c:pt>
                <c:pt idx="538">
                  <c:v>2354.0295743145743</c:v>
                </c:pt>
                <c:pt idx="539">
                  <c:v>1885.9934431571323</c:v>
                </c:pt>
                <c:pt idx="540">
                  <c:v>1954.8582263162646</c:v>
                </c:pt>
                <c:pt idx="541">
                  <c:v>5772.4535018635552</c:v>
                </c:pt>
                <c:pt idx="542">
                  <c:v>1526.9656745426828</c:v>
                </c:pt>
                <c:pt idx="543">
                  <c:v>2462.7505465226682</c:v>
                </c:pt>
                <c:pt idx="544">
                  <c:v>3869.0203028943238</c:v>
                </c:pt>
                <c:pt idx="545">
                  <c:v>2110.4880778723932</c:v>
                </c:pt>
                <c:pt idx="546">
                  <c:v>3563.5564710358608</c:v>
                </c:pt>
                <c:pt idx="547">
                  <c:v>2450.3738951767373</c:v>
                </c:pt>
                <c:pt idx="548">
                  <c:v>2488.9646260650047</c:v>
                </c:pt>
                <c:pt idx="549">
                  <c:v>2056.6911651816313</c:v>
                </c:pt>
                <c:pt idx="550">
                  <c:v>2635.781482454046</c:v>
                </c:pt>
                <c:pt idx="551">
                  <c:v>2135.9104585152841</c:v>
                </c:pt>
                <c:pt idx="552">
                  <c:v>1742.487453466415</c:v>
                </c:pt>
                <c:pt idx="553">
                  <c:v>1077.6205666208793</c:v>
                </c:pt>
                <c:pt idx="554">
                  <c:v>2256.2985419532329</c:v>
                </c:pt>
                <c:pt idx="555">
                  <c:v>1563.5289086212463</c:v>
                </c:pt>
                <c:pt idx="556">
                  <c:v>3535.4629609959452</c:v>
                </c:pt>
                <c:pt idx="557">
                  <c:v>1796.7054013445274</c:v>
                </c:pt>
                <c:pt idx="558">
                  <c:v>1854.7124466307775</c:v>
                </c:pt>
                <c:pt idx="559">
                  <c:v>1185.4710513337816</c:v>
                </c:pt>
                <c:pt idx="560">
                  <c:v>9674.1601530281423</c:v>
                </c:pt>
                <c:pt idx="561">
                  <c:v>1720.304995194618</c:v>
                </c:pt>
                <c:pt idx="562">
                  <c:v>4329.02633759733</c:v>
                </c:pt>
                <c:pt idx="563">
                  <c:v>1989.4202162756596</c:v>
                </c:pt>
                <c:pt idx="564">
                  <c:v>1860.8395610338973</c:v>
                </c:pt>
                <c:pt idx="565">
                  <c:v>941.24067283811246</c:v>
                </c:pt>
                <c:pt idx="566">
                  <c:v>1669.9375409197194</c:v>
                </c:pt>
                <c:pt idx="567">
                  <c:v>3398.748351620312</c:v>
                </c:pt>
                <c:pt idx="568">
                  <c:v>1457.2857822546077</c:v>
                </c:pt>
                <c:pt idx="569">
                  <c:v>1778.1583874373187</c:v>
                </c:pt>
                <c:pt idx="570">
                  <c:v>3074.3354370629372</c:v>
                </c:pt>
                <c:pt idx="571">
                  <c:v>2121.8357312252965</c:v>
                </c:pt>
                <c:pt idx="572">
                  <c:v>1133.1730082041936</c:v>
                </c:pt>
                <c:pt idx="573">
                  <c:v>3516.1167982313546</c:v>
                </c:pt>
                <c:pt idx="574">
                  <c:v>3647.6538501291989</c:v>
                </c:pt>
                <c:pt idx="575">
                  <c:v>1734.0924738219896</c:v>
                </c:pt>
                <c:pt idx="576">
                  <c:v>1355.37781077147</c:v>
                </c:pt>
                <c:pt idx="577">
                  <c:v>3934.4149248326562</c:v>
                </c:pt>
                <c:pt idx="578">
                  <c:v>2149.0334848484849</c:v>
                </c:pt>
                <c:pt idx="579">
                  <c:v>12345.518758306434</c:v>
                </c:pt>
                <c:pt idx="580">
                  <c:v>3784.2418326724824</c:v>
                </c:pt>
                <c:pt idx="581">
                  <c:v>2697.6824666009143</c:v>
                </c:pt>
                <c:pt idx="582">
                  <c:v>1723.7863170925809</c:v>
                </c:pt>
                <c:pt idx="583">
                  <c:v>4875.1292724832219</c:v>
                </c:pt>
                <c:pt idx="584">
                  <c:v>7531.2719831815002</c:v>
                </c:pt>
                <c:pt idx="585">
                  <c:v>3097.9732297154906</c:v>
                </c:pt>
                <c:pt idx="586">
                  <c:v>1383.3317209847596</c:v>
                </c:pt>
                <c:pt idx="587">
                  <c:v>1207.3440397528875</c:v>
                </c:pt>
                <c:pt idx="588">
                  <c:v>4878.4557772435901</c:v>
                </c:pt>
                <c:pt idx="589">
                  <c:v>2357.7859005177515</c:v>
                </c:pt>
                <c:pt idx="590">
                  <c:v>2671.5079954714979</c:v>
                </c:pt>
                <c:pt idx="591">
                  <c:v>3123.4795198394322</c:v>
                </c:pt>
                <c:pt idx="592">
                  <c:v>1746.7025212718318</c:v>
                </c:pt>
                <c:pt idx="593">
                  <c:v>2749.9719283193799</c:v>
                </c:pt>
                <c:pt idx="594">
                  <c:v>2470.5259879125988</c:v>
                </c:pt>
                <c:pt idx="595">
                  <c:v>10866.269968641114</c:v>
                </c:pt>
                <c:pt idx="596">
                  <c:v>2212.3187702060222</c:v>
                </c:pt>
                <c:pt idx="597">
                  <c:v>1381.9105335533552</c:v>
                </c:pt>
                <c:pt idx="598">
                  <c:v>1904.8595975547632</c:v>
                </c:pt>
                <c:pt idx="599">
                  <c:v>1507.2759277389277</c:v>
                </c:pt>
                <c:pt idx="600">
                  <c:v>2686.4138963578584</c:v>
                </c:pt>
                <c:pt idx="601">
                  <c:v>1655.5897355912061</c:v>
                </c:pt>
                <c:pt idx="602">
                  <c:v>2955.4182676767678</c:v>
                </c:pt>
                <c:pt idx="603">
                  <c:v>1751.4518010622885</c:v>
                </c:pt>
                <c:pt idx="604">
                  <c:v>5949.4036257114167</c:v>
                </c:pt>
                <c:pt idx="605">
                  <c:v>2049.8041406249999</c:v>
                </c:pt>
                <c:pt idx="606">
                  <c:v>1312.2821203155818</c:v>
                </c:pt>
                <c:pt idx="607">
                  <c:v>2548.9884894136808</c:v>
                </c:pt>
                <c:pt idx="608">
                  <c:v>11680.501029906543</c:v>
                </c:pt>
                <c:pt idx="609">
                  <c:v>1618.4231849551413</c:v>
                </c:pt>
                <c:pt idx="610">
                  <c:v>2160.802212581345</c:v>
                </c:pt>
                <c:pt idx="611">
                  <c:v>1034.0998001126125</c:v>
                </c:pt>
                <c:pt idx="612">
                  <c:v>3222.2888465116271</c:v>
                </c:pt>
                <c:pt idx="613">
                  <c:v>2209.5649507449325</c:v>
                </c:pt>
                <c:pt idx="614">
                  <c:v>1301.4509232858111</c:v>
                </c:pt>
                <c:pt idx="615">
                  <c:v>2795.8349800478854</c:v>
                </c:pt>
                <c:pt idx="616">
                  <c:v>6454.3223017348209</c:v>
                </c:pt>
                <c:pt idx="617">
                  <c:v>3997.7461753681391</c:v>
                </c:pt>
                <c:pt idx="618">
                  <c:v>1507.2815159390159</c:v>
                </c:pt>
                <c:pt idx="619">
                  <c:v>1835.1164138421425</c:v>
                </c:pt>
                <c:pt idx="620">
                  <c:v>2503.0112576157135</c:v>
                </c:pt>
                <c:pt idx="621">
                  <c:v>4487.2242792538154</c:v>
                </c:pt>
                <c:pt idx="622">
                  <c:v>1393.4759045381475</c:v>
                </c:pt>
                <c:pt idx="623">
                  <c:v>3594.9205794947998</c:v>
                </c:pt>
                <c:pt idx="624">
                  <c:v>2226.9785870951282</c:v>
                </c:pt>
                <c:pt idx="625">
                  <c:v>2334.7708493201712</c:v>
                </c:pt>
                <c:pt idx="626">
                  <c:v>1256.9950942187381</c:v>
                </c:pt>
                <c:pt idx="627">
                  <c:v>2773.1104396698915</c:v>
                </c:pt>
                <c:pt idx="628">
                  <c:v>2373.632659771944</c:v>
                </c:pt>
                <c:pt idx="629">
                  <c:v>2618.6570679277729</c:v>
                </c:pt>
                <c:pt idx="630">
                  <c:v>1550.2845588235293</c:v>
                </c:pt>
                <c:pt idx="631">
                  <c:v>12378.450632434002</c:v>
                </c:pt>
                <c:pt idx="632">
                  <c:v>2332.1298556624724</c:v>
                </c:pt>
                <c:pt idx="633">
                  <c:v>2254.1183035324898</c:v>
                </c:pt>
                <c:pt idx="634">
                  <c:v>1982.1009393139843</c:v>
                </c:pt>
                <c:pt idx="635">
                  <c:v>2861.2602643856922</c:v>
                </c:pt>
                <c:pt idx="636">
                  <c:v>7293.7808401768789</c:v>
                </c:pt>
                <c:pt idx="637">
                  <c:v>3458.3668035808319</c:v>
                </c:pt>
                <c:pt idx="638">
                  <c:v>1640.7443820953615</c:v>
                </c:pt>
                <c:pt idx="639">
                  <c:v>3447.9079417004045</c:v>
                </c:pt>
                <c:pt idx="640">
                  <c:v>2172.6543953488367</c:v>
                </c:pt>
                <c:pt idx="641">
                  <c:v>1085.4072323154232</c:v>
                </c:pt>
                <c:pt idx="642">
                  <c:v>3541.7948680851068</c:v>
                </c:pt>
                <c:pt idx="643">
                  <c:v>2448.8465839909804</c:v>
                </c:pt>
                <c:pt idx="644">
                  <c:v>1655.012185273159</c:v>
                </c:pt>
                <c:pt idx="645">
                  <c:v>901.95103969754246</c:v>
                </c:pt>
                <c:pt idx="646">
                  <c:v>1623.4230609939757</c:v>
                </c:pt>
                <c:pt idx="647">
                  <c:v>6423.8989419965137</c:v>
                </c:pt>
                <c:pt idx="648">
                  <c:v>839.46169836439708</c:v>
                </c:pt>
                <c:pt idx="649">
                  <c:v>3002.6124598183083</c:v>
                </c:pt>
                <c:pt idx="650">
                  <c:v>2896.2823029891306</c:v>
                </c:pt>
                <c:pt idx="651">
                  <c:v>1779.651294790064</c:v>
                </c:pt>
                <c:pt idx="652">
                  <c:v>2787.4842754509323</c:v>
                </c:pt>
                <c:pt idx="653">
                  <c:v>3472.8212458278354</c:v>
                </c:pt>
                <c:pt idx="654">
                  <c:v>2667.5355402873206</c:v>
                </c:pt>
                <c:pt idx="655">
                  <c:v>1501.1490361445781</c:v>
                </c:pt>
                <c:pt idx="656">
                  <c:v>5142.8087721227876</c:v>
                </c:pt>
                <c:pt idx="657">
                  <c:v>1664.5352066480366</c:v>
                </c:pt>
                <c:pt idx="658">
                  <c:v>3961.0525031081634</c:v>
                </c:pt>
                <c:pt idx="659">
                  <c:v>1759.7432871214887</c:v>
                </c:pt>
                <c:pt idx="660">
                  <c:v>3085.3377395411608</c:v>
                </c:pt>
              </c:numCache>
            </c:numRef>
          </c:xVal>
          <c:yVal>
            <c:numRef>
              <c:f>'[Copy of 2018 revenues local grants version 23.7.19. ER.xlsx]OTHscattergraphsOwnRev'!$T$2:$T$662</c:f>
              <c:numCache>
                <c:formatCode>#,##0</c:formatCode>
                <c:ptCount val="661"/>
                <c:pt idx="0">
                  <c:v>51.063656868626275</c:v>
                </c:pt>
                <c:pt idx="1">
                  <c:v>57.08254313443566</c:v>
                </c:pt>
                <c:pt idx="2">
                  <c:v>64.30453343906953</c:v>
                </c:pt>
                <c:pt idx="3">
                  <c:v>69.504058577405857</c:v>
                </c:pt>
                <c:pt idx="4">
                  <c:v>72.913521249757423</c:v>
                </c:pt>
                <c:pt idx="5">
                  <c:v>78.294065308087298</c:v>
                </c:pt>
                <c:pt idx="6">
                  <c:v>84.819135017263307</c:v>
                </c:pt>
                <c:pt idx="7">
                  <c:v>89.323309283309285</c:v>
                </c:pt>
                <c:pt idx="8">
                  <c:v>91.383477267260034</c:v>
                </c:pt>
                <c:pt idx="9">
                  <c:v>91.589168040253313</c:v>
                </c:pt>
                <c:pt idx="10">
                  <c:v>93.873393235739528</c:v>
                </c:pt>
                <c:pt idx="11">
                  <c:v>94.141954160951073</c:v>
                </c:pt>
                <c:pt idx="12">
                  <c:v>98.049599811676075</c:v>
                </c:pt>
                <c:pt idx="13">
                  <c:v>98.188367901458179</c:v>
                </c:pt>
                <c:pt idx="14">
                  <c:v>100.49712505768343</c:v>
                </c:pt>
                <c:pt idx="15">
                  <c:v>105.02234237922565</c:v>
                </c:pt>
                <c:pt idx="16">
                  <c:v>108.2143191620456</c:v>
                </c:pt>
                <c:pt idx="17">
                  <c:v>111.13491606319946</c:v>
                </c:pt>
                <c:pt idx="18">
                  <c:v>111.44361611043161</c:v>
                </c:pt>
                <c:pt idx="19">
                  <c:v>112.48790166091106</c:v>
                </c:pt>
                <c:pt idx="20">
                  <c:v>114.87026394210304</c:v>
                </c:pt>
                <c:pt idx="21">
                  <c:v>114.88081091077207</c:v>
                </c:pt>
                <c:pt idx="22">
                  <c:v>115.69736689605216</c:v>
                </c:pt>
                <c:pt idx="23">
                  <c:v>118.63951916456277</c:v>
                </c:pt>
                <c:pt idx="24">
                  <c:v>120.03155499010461</c:v>
                </c:pt>
                <c:pt idx="25">
                  <c:v>120.75408104378373</c:v>
                </c:pt>
                <c:pt idx="26">
                  <c:v>124.77846091731267</c:v>
                </c:pt>
                <c:pt idx="27">
                  <c:v>125.87605028049032</c:v>
                </c:pt>
                <c:pt idx="28">
                  <c:v>126.51288577704558</c:v>
                </c:pt>
                <c:pt idx="29">
                  <c:v>126.51601781652769</c:v>
                </c:pt>
                <c:pt idx="30">
                  <c:v>127.32470464963983</c:v>
                </c:pt>
                <c:pt idx="31">
                  <c:v>130.81553580996606</c:v>
                </c:pt>
                <c:pt idx="32">
                  <c:v>132.14864265319568</c:v>
                </c:pt>
                <c:pt idx="33">
                  <c:v>133.1039361252115</c:v>
                </c:pt>
                <c:pt idx="34">
                  <c:v>133.59595904507103</c:v>
                </c:pt>
                <c:pt idx="35">
                  <c:v>135.93185965468081</c:v>
                </c:pt>
                <c:pt idx="36">
                  <c:v>136.12131076388889</c:v>
                </c:pt>
                <c:pt idx="37">
                  <c:v>137.90812486772489</c:v>
                </c:pt>
                <c:pt idx="38">
                  <c:v>144.7121458478716</c:v>
                </c:pt>
                <c:pt idx="39">
                  <c:v>148.12325167504187</c:v>
                </c:pt>
                <c:pt idx="40">
                  <c:v>149.21077654516642</c:v>
                </c:pt>
                <c:pt idx="41">
                  <c:v>151.49034421575584</c:v>
                </c:pt>
                <c:pt idx="42">
                  <c:v>153.64498015558027</c:v>
                </c:pt>
                <c:pt idx="43">
                  <c:v>153.81494845360825</c:v>
                </c:pt>
                <c:pt idx="44">
                  <c:v>154.18945127228665</c:v>
                </c:pt>
                <c:pt idx="45">
                  <c:v>163.55074965684722</c:v>
                </c:pt>
                <c:pt idx="46">
                  <c:v>166.14626672359805</c:v>
                </c:pt>
                <c:pt idx="47">
                  <c:v>173.06571453242381</c:v>
                </c:pt>
                <c:pt idx="48">
                  <c:v>173.14612848579623</c:v>
                </c:pt>
                <c:pt idx="49">
                  <c:v>175.46058817362132</c:v>
                </c:pt>
                <c:pt idx="50">
                  <c:v>176.20119356742404</c:v>
                </c:pt>
                <c:pt idx="51">
                  <c:v>176.7395256095256</c:v>
                </c:pt>
                <c:pt idx="52">
                  <c:v>177.46434564567463</c:v>
                </c:pt>
                <c:pt idx="53">
                  <c:v>180.51437798546209</c:v>
                </c:pt>
                <c:pt idx="54">
                  <c:v>182.47267069882679</c:v>
                </c:pt>
                <c:pt idx="55">
                  <c:v>184.91262528735629</c:v>
                </c:pt>
                <c:pt idx="56">
                  <c:v>185.53258767835712</c:v>
                </c:pt>
                <c:pt idx="57">
                  <c:v>188.94433665008296</c:v>
                </c:pt>
                <c:pt idx="58">
                  <c:v>189.94645543381699</c:v>
                </c:pt>
                <c:pt idx="59">
                  <c:v>190.76210189725003</c:v>
                </c:pt>
                <c:pt idx="60">
                  <c:v>193.70860692102929</c:v>
                </c:pt>
                <c:pt idx="61">
                  <c:v>196.54321564214374</c:v>
                </c:pt>
                <c:pt idx="62">
                  <c:v>197.1509241672573</c:v>
                </c:pt>
                <c:pt idx="63">
                  <c:v>197.24315317983269</c:v>
                </c:pt>
                <c:pt idx="64">
                  <c:v>200.35091092211277</c:v>
                </c:pt>
                <c:pt idx="65">
                  <c:v>202.41872124842843</c:v>
                </c:pt>
                <c:pt idx="66">
                  <c:v>204.89623427672956</c:v>
                </c:pt>
                <c:pt idx="67">
                  <c:v>206.39633554876951</c:v>
                </c:pt>
                <c:pt idx="68">
                  <c:v>206.92954082692705</c:v>
                </c:pt>
                <c:pt idx="69">
                  <c:v>208.40046196819938</c:v>
                </c:pt>
                <c:pt idx="70">
                  <c:v>211.13339527027026</c:v>
                </c:pt>
                <c:pt idx="71">
                  <c:v>212.1400137475942</c:v>
                </c:pt>
                <c:pt idx="72">
                  <c:v>213.13126116415148</c:v>
                </c:pt>
                <c:pt idx="73">
                  <c:v>215.27461365341335</c:v>
                </c:pt>
                <c:pt idx="74">
                  <c:v>216.24491939198526</c:v>
                </c:pt>
                <c:pt idx="75">
                  <c:v>217.3337701307639</c:v>
                </c:pt>
                <c:pt idx="76">
                  <c:v>218.35488145705764</c:v>
                </c:pt>
                <c:pt idx="77">
                  <c:v>218.68501118985455</c:v>
                </c:pt>
                <c:pt idx="78">
                  <c:v>222.52961626743573</c:v>
                </c:pt>
                <c:pt idx="79">
                  <c:v>224.52397416246993</c:v>
                </c:pt>
                <c:pt idx="80">
                  <c:v>225.09372009158557</c:v>
                </c:pt>
                <c:pt idx="81">
                  <c:v>226.64071454219027</c:v>
                </c:pt>
                <c:pt idx="82">
                  <c:v>226.68032726665552</c:v>
                </c:pt>
                <c:pt idx="83">
                  <c:v>226.80439918154761</c:v>
                </c:pt>
                <c:pt idx="84">
                  <c:v>227.26877036375808</c:v>
                </c:pt>
                <c:pt idx="85">
                  <c:v>227.97926128223494</c:v>
                </c:pt>
                <c:pt idx="86">
                  <c:v>229.91603153586902</c:v>
                </c:pt>
                <c:pt idx="87">
                  <c:v>233.58464444348616</c:v>
                </c:pt>
                <c:pt idx="88">
                  <c:v>233.86574282389449</c:v>
                </c:pt>
                <c:pt idx="89">
                  <c:v>236.16920229007636</c:v>
                </c:pt>
                <c:pt idx="90">
                  <c:v>238.35202430618534</c:v>
                </c:pt>
                <c:pt idx="91">
                  <c:v>239.53992559293133</c:v>
                </c:pt>
                <c:pt idx="92">
                  <c:v>240.12293466433269</c:v>
                </c:pt>
                <c:pt idx="93">
                  <c:v>244.75707786259537</c:v>
                </c:pt>
                <c:pt idx="94">
                  <c:v>245.74849538139225</c:v>
                </c:pt>
                <c:pt idx="95">
                  <c:v>246.28832060198383</c:v>
                </c:pt>
                <c:pt idx="96">
                  <c:v>247.98411202068078</c:v>
                </c:pt>
                <c:pt idx="97">
                  <c:v>249.68151598676957</c:v>
                </c:pt>
                <c:pt idx="98">
                  <c:v>250.37315535482267</c:v>
                </c:pt>
                <c:pt idx="99">
                  <c:v>251.70640536358945</c:v>
                </c:pt>
                <c:pt idx="100">
                  <c:v>253.22176104972377</c:v>
                </c:pt>
                <c:pt idx="101">
                  <c:v>256.08373862696448</c:v>
                </c:pt>
                <c:pt idx="102">
                  <c:v>257.83491971017327</c:v>
                </c:pt>
                <c:pt idx="103">
                  <c:v>258.70931348425194</c:v>
                </c:pt>
                <c:pt idx="104">
                  <c:v>259.30959819121449</c:v>
                </c:pt>
                <c:pt idx="105">
                  <c:v>262.12888081875207</c:v>
                </c:pt>
                <c:pt idx="106">
                  <c:v>262.19074464084241</c:v>
                </c:pt>
                <c:pt idx="107">
                  <c:v>262.99597111019398</c:v>
                </c:pt>
                <c:pt idx="108">
                  <c:v>263.43112594920137</c:v>
                </c:pt>
                <c:pt idx="109">
                  <c:v>265.07156898853651</c:v>
                </c:pt>
                <c:pt idx="110">
                  <c:v>265.11038954943683</c:v>
                </c:pt>
                <c:pt idx="111">
                  <c:v>266.36124402260543</c:v>
                </c:pt>
                <c:pt idx="112">
                  <c:v>269.76456679995903</c:v>
                </c:pt>
                <c:pt idx="113">
                  <c:v>269.88852578068264</c:v>
                </c:pt>
                <c:pt idx="114">
                  <c:v>270.52389752808989</c:v>
                </c:pt>
                <c:pt idx="115">
                  <c:v>271.54249552772814</c:v>
                </c:pt>
                <c:pt idx="116">
                  <c:v>272.00214850938539</c:v>
                </c:pt>
                <c:pt idx="117">
                  <c:v>273.31702450811184</c:v>
                </c:pt>
                <c:pt idx="118">
                  <c:v>273.68172054223152</c:v>
                </c:pt>
                <c:pt idx="119">
                  <c:v>274.61136349550662</c:v>
                </c:pt>
                <c:pt idx="120">
                  <c:v>274.93396358194065</c:v>
                </c:pt>
                <c:pt idx="121">
                  <c:v>274.95859904105487</c:v>
                </c:pt>
                <c:pt idx="122">
                  <c:v>276.44875341930441</c:v>
                </c:pt>
                <c:pt idx="123">
                  <c:v>277.58132908440854</c:v>
                </c:pt>
                <c:pt idx="124">
                  <c:v>279.98664869721472</c:v>
                </c:pt>
                <c:pt idx="125">
                  <c:v>280.05183610667882</c:v>
                </c:pt>
                <c:pt idx="126">
                  <c:v>280.11702869669193</c:v>
                </c:pt>
                <c:pt idx="127">
                  <c:v>280.1921564086577</c:v>
                </c:pt>
                <c:pt idx="128">
                  <c:v>283.86448697858367</c:v>
                </c:pt>
                <c:pt idx="129">
                  <c:v>284.41349379432631</c:v>
                </c:pt>
                <c:pt idx="130">
                  <c:v>284.90945141399112</c:v>
                </c:pt>
                <c:pt idx="131">
                  <c:v>286.49167115499694</c:v>
                </c:pt>
                <c:pt idx="132">
                  <c:v>288.27463496932518</c:v>
                </c:pt>
                <c:pt idx="133">
                  <c:v>288.56805525846704</c:v>
                </c:pt>
                <c:pt idx="134">
                  <c:v>288.7599866722199</c:v>
                </c:pt>
                <c:pt idx="135">
                  <c:v>289.49657250945774</c:v>
                </c:pt>
                <c:pt idx="136">
                  <c:v>290.62999832775921</c:v>
                </c:pt>
                <c:pt idx="137">
                  <c:v>291.87224780144618</c:v>
                </c:pt>
                <c:pt idx="138">
                  <c:v>292.39669006669004</c:v>
                </c:pt>
                <c:pt idx="139">
                  <c:v>292.4062900505902</c:v>
                </c:pt>
                <c:pt idx="140">
                  <c:v>295.31257483200972</c:v>
                </c:pt>
                <c:pt idx="141">
                  <c:v>295.60598333553764</c:v>
                </c:pt>
                <c:pt idx="142">
                  <c:v>296.45698576189039</c:v>
                </c:pt>
                <c:pt idx="143">
                  <c:v>302.33871440654076</c:v>
                </c:pt>
                <c:pt idx="144">
                  <c:v>305.32023190222503</c:v>
                </c:pt>
                <c:pt idx="145">
                  <c:v>306.27675632276197</c:v>
                </c:pt>
                <c:pt idx="146">
                  <c:v>307.08416335978831</c:v>
                </c:pt>
                <c:pt idx="147">
                  <c:v>307.77212230215827</c:v>
                </c:pt>
                <c:pt idx="148">
                  <c:v>310.28725136705401</c:v>
                </c:pt>
                <c:pt idx="149">
                  <c:v>311.71210889205895</c:v>
                </c:pt>
                <c:pt idx="150">
                  <c:v>313.37065077418362</c:v>
                </c:pt>
                <c:pt idx="151">
                  <c:v>316.8888867359521</c:v>
                </c:pt>
                <c:pt idx="152">
                  <c:v>317.41031784841073</c:v>
                </c:pt>
                <c:pt idx="153">
                  <c:v>317.69151255163655</c:v>
                </c:pt>
                <c:pt idx="154">
                  <c:v>317.86257905832741</c:v>
                </c:pt>
                <c:pt idx="155">
                  <c:v>319.00165244723843</c:v>
                </c:pt>
                <c:pt idx="156">
                  <c:v>319.17377127127128</c:v>
                </c:pt>
                <c:pt idx="157">
                  <c:v>322.08084607543327</c:v>
                </c:pt>
                <c:pt idx="158">
                  <c:v>322.48754269843738</c:v>
                </c:pt>
                <c:pt idx="159">
                  <c:v>322.56912804668724</c:v>
                </c:pt>
                <c:pt idx="160">
                  <c:v>322.61870197980863</c:v>
                </c:pt>
                <c:pt idx="161">
                  <c:v>323.19572967678744</c:v>
                </c:pt>
                <c:pt idx="162">
                  <c:v>324.74209627329191</c:v>
                </c:pt>
                <c:pt idx="163">
                  <c:v>325.87887316910786</c:v>
                </c:pt>
                <c:pt idx="164">
                  <c:v>326.75243610223646</c:v>
                </c:pt>
                <c:pt idx="165">
                  <c:v>327.76124613187341</c:v>
                </c:pt>
                <c:pt idx="166">
                  <c:v>328.05013254786445</c:v>
                </c:pt>
                <c:pt idx="167">
                  <c:v>328.52421028778605</c:v>
                </c:pt>
                <c:pt idx="168">
                  <c:v>328.90304133858274</c:v>
                </c:pt>
                <c:pt idx="169">
                  <c:v>330.95510967741944</c:v>
                </c:pt>
                <c:pt idx="170">
                  <c:v>336.17620331572238</c:v>
                </c:pt>
                <c:pt idx="171">
                  <c:v>336.76066569434317</c:v>
                </c:pt>
                <c:pt idx="172">
                  <c:v>336.84170999551765</c:v>
                </c:pt>
                <c:pt idx="173">
                  <c:v>339.16566508044417</c:v>
                </c:pt>
                <c:pt idx="174">
                  <c:v>341.18509654561564</c:v>
                </c:pt>
                <c:pt idx="175">
                  <c:v>341.39202421608189</c:v>
                </c:pt>
                <c:pt idx="176">
                  <c:v>344.48384369242706</c:v>
                </c:pt>
                <c:pt idx="177">
                  <c:v>344.54446224961475</c:v>
                </c:pt>
                <c:pt idx="178">
                  <c:v>348.58882775979868</c:v>
                </c:pt>
                <c:pt idx="179">
                  <c:v>350.13488352554799</c:v>
                </c:pt>
                <c:pt idx="180">
                  <c:v>350.38499104905122</c:v>
                </c:pt>
                <c:pt idx="181">
                  <c:v>352.7583478471214</c:v>
                </c:pt>
                <c:pt idx="182">
                  <c:v>353.59248374864569</c:v>
                </c:pt>
                <c:pt idx="183">
                  <c:v>353.6349398757622</c:v>
                </c:pt>
                <c:pt idx="184">
                  <c:v>356.09447736817549</c:v>
                </c:pt>
                <c:pt idx="185">
                  <c:v>356.83794731769996</c:v>
                </c:pt>
                <c:pt idx="186">
                  <c:v>356.96759155645987</c:v>
                </c:pt>
                <c:pt idx="187">
                  <c:v>357.11149383983565</c:v>
                </c:pt>
                <c:pt idx="188">
                  <c:v>357.25463938337316</c:v>
                </c:pt>
                <c:pt idx="189">
                  <c:v>358.61807404326123</c:v>
                </c:pt>
                <c:pt idx="190">
                  <c:v>362.46996240601504</c:v>
                </c:pt>
                <c:pt idx="191">
                  <c:v>362.63331247333235</c:v>
                </c:pt>
                <c:pt idx="192">
                  <c:v>362.85777009507348</c:v>
                </c:pt>
                <c:pt idx="193">
                  <c:v>363.52375048380856</c:v>
                </c:pt>
                <c:pt idx="194">
                  <c:v>368.76306363105664</c:v>
                </c:pt>
                <c:pt idx="195">
                  <c:v>368.83481508339378</c:v>
                </c:pt>
                <c:pt idx="196">
                  <c:v>369.09247786131994</c:v>
                </c:pt>
                <c:pt idx="197">
                  <c:v>371.76077936333701</c:v>
                </c:pt>
                <c:pt idx="198">
                  <c:v>374.30987395903668</c:v>
                </c:pt>
                <c:pt idx="199">
                  <c:v>375.34884990253408</c:v>
                </c:pt>
                <c:pt idx="200">
                  <c:v>375.58114917127079</c:v>
                </c:pt>
                <c:pt idx="201">
                  <c:v>375.84828176431864</c:v>
                </c:pt>
                <c:pt idx="202">
                  <c:v>375.99535147035704</c:v>
                </c:pt>
                <c:pt idx="203">
                  <c:v>377.1892812381314</c:v>
                </c:pt>
                <c:pt idx="204">
                  <c:v>378.86391705069121</c:v>
                </c:pt>
                <c:pt idx="205">
                  <c:v>379.33381130827729</c:v>
                </c:pt>
                <c:pt idx="206">
                  <c:v>380.55646535282898</c:v>
                </c:pt>
                <c:pt idx="207">
                  <c:v>385.64205183295292</c:v>
                </c:pt>
                <c:pt idx="208">
                  <c:v>388.19729036144577</c:v>
                </c:pt>
                <c:pt idx="209">
                  <c:v>389.20314029543619</c:v>
                </c:pt>
                <c:pt idx="210">
                  <c:v>390.12987496620713</c:v>
                </c:pt>
                <c:pt idx="211">
                  <c:v>391.30113299882294</c:v>
                </c:pt>
                <c:pt idx="212">
                  <c:v>391.47481321839086</c:v>
                </c:pt>
                <c:pt idx="213">
                  <c:v>391.87848050579561</c:v>
                </c:pt>
                <c:pt idx="214">
                  <c:v>392.05942283163267</c:v>
                </c:pt>
                <c:pt idx="215">
                  <c:v>394.57130603381421</c:v>
                </c:pt>
                <c:pt idx="216">
                  <c:v>395.32568527022255</c:v>
                </c:pt>
                <c:pt idx="217">
                  <c:v>395.34825182180151</c:v>
                </c:pt>
                <c:pt idx="218">
                  <c:v>395.64511062286039</c:v>
                </c:pt>
                <c:pt idx="219">
                  <c:v>395.73210996371751</c:v>
                </c:pt>
                <c:pt idx="220">
                  <c:v>395.89264073226542</c:v>
                </c:pt>
                <c:pt idx="221">
                  <c:v>396.87225462012316</c:v>
                </c:pt>
                <c:pt idx="222">
                  <c:v>397.44993683379386</c:v>
                </c:pt>
                <c:pt idx="223">
                  <c:v>398.01215872447148</c:v>
                </c:pt>
                <c:pt idx="224">
                  <c:v>398.59590258751905</c:v>
                </c:pt>
                <c:pt idx="225">
                  <c:v>400.52796735123752</c:v>
                </c:pt>
                <c:pt idx="226">
                  <c:v>400.5384854981084</c:v>
                </c:pt>
                <c:pt idx="227">
                  <c:v>400.56216745695036</c:v>
                </c:pt>
                <c:pt idx="228">
                  <c:v>400.73051461988308</c:v>
                </c:pt>
                <c:pt idx="229">
                  <c:v>400.98063879894022</c:v>
                </c:pt>
                <c:pt idx="230">
                  <c:v>403.01485262496283</c:v>
                </c:pt>
                <c:pt idx="231">
                  <c:v>405.17892315222707</c:v>
                </c:pt>
                <c:pt idx="232">
                  <c:v>406.26385786802024</c:v>
                </c:pt>
                <c:pt idx="233">
                  <c:v>406.26833169291342</c:v>
                </c:pt>
                <c:pt idx="234">
                  <c:v>406.33237272560189</c:v>
                </c:pt>
                <c:pt idx="235">
                  <c:v>408.10928272251311</c:v>
                </c:pt>
                <c:pt idx="236">
                  <c:v>409.43724615734084</c:v>
                </c:pt>
                <c:pt idx="237">
                  <c:v>409.82434557235416</c:v>
                </c:pt>
                <c:pt idx="238">
                  <c:v>418.47436686658364</c:v>
                </c:pt>
                <c:pt idx="239">
                  <c:v>421.1001779935275</c:v>
                </c:pt>
                <c:pt idx="240">
                  <c:v>426.58148335440376</c:v>
                </c:pt>
                <c:pt idx="241">
                  <c:v>427.359456860926</c:v>
                </c:pt>
                <c:pt idx="242">
                  <c:v>428.30389980976537</c:v>
                </c:pt>
                <c:pt idx="243">
                  <c:v>428.43255804953566</c:v>
                </c:pt>
                <c:pt idx="244">
                  <c:v>428.61888144210764</c:v>
                </c:pt>
                <c:pt idx="245">
                  <c:v>430.23753800843747</c:v>
                </c:pt>
                <c:pt idx="246">
                  <c:v>431.47596880331469</c:v>
                </c:pt>
                <c:pt idx="247">
                  <c:v>431.68375737368552</c:v>
                </c:pt>
                <c:pt idx="248">
                  <c:v>431.8775704440373</c:v>
                </c:pt>
                <c:pt idx="249">
                  <c:v>434.5637157757497</c:v>
                </c:pt>
                <c:pt idx="250">
                  <c:v>439.97604796663188</c:v>
                </c:pt>
                <c:pt idx="251">
                  <c:v>440.18052751468645</c:v>
                </c:pt>
                <c:pt idx="252">
                  <c:v>445.05671704957683</c:v>
                </c:pt>
                <c:pt idx="253">
                  <c:v>445.08839986803036</c:v>
                </c:pt>
                <c:pt idx="254">
                  <c:v>448.3140374642</c:v>
                </c:pt>
                <c:pt idx="255">
                  <c:v>451.07710469625164</c:v>
                </c:pt>
                <c:pt idx="256">
                  <c:v>451.87494521372668</c:v>
                </c:pt>
                <c:pt idx="257">
                  <c:v>452.02505084745763</c:v>
                </c:pt>
                <c:pt idx="258">
                  <c:v>452.75459599123081</c:v>
                </c:pt>
                <c:pt idx="259">
                  <c:v>455.84496313542866</c:v>
                </c:pt>
                <c:pt idx="260">
                  <c:v>456.89930451738701</c:v>
                </c:pt>
                <c:pt idx="261">
                  <c:v>457.26095720202483</c:v>
                </c:pt>
                <c:pt idx="262">
                  <c:v>457.34115036092771</c:v>
                </c:pt>
                <c:pt idx="263">
                  <c:v>457.90883110959061</c:v>
                </c:pt>
                <c:pt idx="264">
                  <c:v>463.15236082094134</c:v>
                </c:pt>
                <c:pt idx="265">
                  <c:v>463.91179981513278</c:v>
                </c:pt>
                <c:pt idx="266">
                  <c:v>464.31071521942107</c:v>
                </c:pt>
                <c:pt idx="267">
                  <c:v>467.22539355520342</c:v>
                </c:pt>
                <c:pt idx="268">
                  <c:v>467.40070624120131</c:v>
                </c:pt>
                <c:pt idx="269">
                  <c:v>469.67186341979885</c:v>
                </c:pt>
                <c:pt idx="270">
                  <c:v>471.55430872150646</c:v>
                </c:pt>
                <c:pt idx="271">
                  <c:v>472.87573596358118</c:v>
                </c:pt>
                <c:pt idx="272">
                  <c:v>473.74725711067299</c:v>
                </c:pt>
                <c:pt idx="273">
                  <c:v>474.94465678266499</c:v>
                </c:pt>
                <c:pt idx="274">
                  <c:v>475.26814776326211</c:v>
                </c:pt>
                <c:pt idx="275">
                  <c:v>478.38019945188785</c:v>
                </c:pt>
                <c:pt idx="276">
                  <c:v>479.6664217738865</c:v>
                </c:pt>
                <c:pt idx="277">
                  <c:v>479.82745734324294</c:v>
                </c:pt>
                <c:pt idx="278">
                  <c:v>479.87208469766426</c:v>
                </c:pt>
                <c:pt idx="279">
                  <c:v>480.81036625971149</c:v>
                </c:pt>
                <c:pt idx="280">
                  <c:v>481.0886413118368</c:v>
                </c:pt>
                <c:pt idx="281">
                  <c:v>481.27168837738708</c:v>
                </c:pt>
                <c:pt idx="282">
                  <c:v>482.09906191066329</c:v>
                </c:pt>
                <c:pt idx="283">
                  <c:v>482.54001827485371</c:v>
                </c:pt>
                <c:pt idx="284">
                  <c:v>486.40752539442406</c:v>
                </c:pt>
                <c:pt idx="285">
                  <c:v>487.53520840630472</c:v>
                </c:pt>
                <c:pt idx="286">
                  <c:v>489.26463794028251</c:v>
                </c:pt>
                <c:pt idx="287">
                  <c:v>490.13792145838653</c:v>
                </c:pt>
                <c:pt idx="288">
                  <c:v>494.10021854304642</c:v>
                </c:pt>
                <c:pt idx="289">
                  <c:v>494.17866676942049</c:v>
                </c:pt>
                <c:pt idx="290">
                  <c:v>495.84657847751976</c:v>
                </c:pt>
                <c:pt idx="291">
                  <c:v>497.88348326933618</c:v>
                </c:pt>
                <c:pt idx="292">
                  <c:v>498.79868123231677</c:v>
                </c:pt>
                <c:pt idx="293">
                  <c:v>503.27005471124619</c:v>
                </c:pt>
                <c:pt idx="294">
                  <c:v>504.45633972019465</c:v>
                </c:pt>
                <c:pt idx="295">
                  <c:v>508.29410466582601</c:v>
                </c:pt>
                <c:pt idx="296">
                  <c:v>508.48335462555059</c:v>
                </c:pt>
                <c:pt idx="297">
                  <c:v>508.67133903663762</c:v>
                </c:pt>
                <c:pt idx="298">
                  <c:v>511.12567957479126</c:v>
                </c:pt>
                <c:pt idx="299">
                  <c:v>512.57109705248024</c:v>
                </c:pt>
                <c:pt idx="300">
                  <c:v>513.15900486978614</c:v>
                </c:pt>
                <c:pt idx="301">
                  <c:v>513.77497849041845</c:v>
                </c:pt>
                <c:pt idx="302">
                  <c:v>514.0399846295727</c:v>
                </c:pt>
                <c:pt idx="303">
                  <c:v>515.62388121179913</c:v>
                </c:pt>
                <c:pt idx="304">
                  <c:v>516.06248737243573</c:v>
                </c:pt>
                <c:pt idx="305">
                  <c:v>517.09843369300381</c:v>
                </c:pt>
                <c:pt idx="306">
                  <c:v>517.5055036496351</c:v>
                </c:pt>
                <c:pt idx="307">
                  <c:v>517.70130975284906</c:v>
                </c:pt>
                <c:pt idx="308">
                  <c:v>518.3670946113732</c:v>
                </c:pt>
                <c:pt idx="309">
                  <c:v>518.91586469715367</c:v>
                </c:pt>
                <c:pt idx="310">
                  <c:v>522.50159266866808</c:v>
                </c:pt>
                <c:pt idx="311">
                  <c:v>523.01505821078433</c:v>
                </c:pt>
                <c:pt idx="312">
                  <c:v>523.05857205226562</c:v>
                </c:pt>
                <c:pt idx="313">
                  <c:v>523.42320830542531</c:v>
                </c:pt>
                <c:pt idx="314">
                  <c:v>524.12162349799735</c:v>
                </c:pt>
                <c:pt idx="315">
                  <c:v>525.2614908779932</c:v>
                </c:pt>
                <c:pt idx="316">
                  <c:v>525.89273209206101</c:v>
                </c:pt>
                <c:pt idx="317">
                  <c:v>526.97711520522387</c:v>
                </c:pt>
                <c:pt idx="318">
                  <c:v>530.06796681327478</c:v>
                </c:pt>
                <c:pt idx="319">
                  <c:v>532.50854726799662</c:v>
                </c:pt>
                <c:pt idx="320">
                  <c:v>532.73014199637635</c:v>
                </c:pt>
                <c:pt idx="321">
                  <c:v>535.73403521379817</c:v>
                </c:pt>
                <c:pt idx="322">
                  <c:v>536.49102518443146</c:v>
                </c:pt>
                <c:pt idx="323">
                  <c:v>537.33422704447628</c:v>
                </c:pt>
                <c:pt idx="324">
                  <c:v>538.26542240862796</c:v>
                </c:pt>
                <c:pt idx="325">
                  <c:v>540.58577219086715</c:v>
                </c:pt>
                <c:pt idx="326">
                  <c:v>544.78322494876204</c:v>
                </c:pt>
                <c:pt idx="327">
                  <c:v>546.36463650228768</c:v>
                </c:pt>
                <c:pt idx="328">
                  <c:v>546.84494216173778</c:v>
                </c:pt>
                <c:pt idx="329">
                  <c:v>549.45829592083044</c:v>
                </c:pt>
                <c:pt idx="330">
                  <c:v>551.6724215481172</c:v>
                </c:pt>
                <c:pt idx="331">
                  <c:v>551.95466840312554</c:v>
                </c:pt>
                <c:pt idx="332">
                  <c:v>553.99979015006716</c:v>
                </c:pt>
                <c:pt idx="333">
                  <c:v>554.32723009967708</c:v>
                </c:pt>
                <c:pt idx="334">
                  <c:v>557.21572723609995</c:v>
                </c:pt>
                <c:pt idx="335">
                  <c:v>558.97068207024029</c:v>
                </c:pt>
                <c:pt idx="336">
                  <c:v>559.51453388244113</c:v>
                </c:pt>
                <c:pt idx="337">
                  <c:v>560.15190553745936</c:v>
                </c:pt>
                <c:pt idx="338">
                  <c:v>560.88613006479818</c:v>
                </c:pt>
                <c:pt idx="339">
                  <c:v>561.51452492137616</c:v>
                </c:pt>
                <c:pt idx="340">
                  <c:v>561.52948210922784</c:v>
                </c:pt>
                <c:pt idx="341">
                  <c:v>561.81415952073314</c:v>
                </c:pt>
                <c:pt idx="342">
                  <c:v>564.22451755680152</c:v>
                </c:pt>
                <c:pt idx="343">
                  <c:v>564.4127474196689</c:v>
                </c:pt>
                <c:pt idx="344">
                  <c:v>565.80707550828197</c:v>
                </c:pt>
                <c:pt idx="345">
                  <c:v>567.27690669066908</c:v>
                </c:pt>
                <c:pt idx="346">
                  <c:v>567.57680618501729</c:v>
                </c:pt>
                <c:pt idx="347">
                  <c:v>567.98543686661185</c:v>
                </c:pt>
                <c:pt idx="348">
                  <c:v>571.52484190072414</c:v>
                </c:pt>
                <c:pt idx="349">
                  <c:v>572.91848371478875</c:v>
                </c:pt>
                <c:pt idx="350">
                  <c:v>573.71246583481889</c:v>
                </c:pt>
                <c:pt idx="351">
                  <c:v>573.97523759435705</c:v>
                </c:pt>
                <c:pt idx="352">
                  <c:v>574.78830856240972</c:v>
                </c:pt>
                <c:pt idx="353">
                  <c:v>575.6700700116686</c:v>
                </c:pt>
                <c:pt idx="354">
                  <c:v>579.10093519464317</c:v>
                </c:pt>
                <c:pt idx="355">
                  <c:v>580.3731537004013</c:v>
                </c:pt>
                <c:pt idx="356">
                  <c:v>580.97766498881435</c:v>
                </c:pt>
                <c:pt idx="357">
                  <c:v>582.48307747871058</c:v>
                </c:pt>
                <c:pt idx="358">
                  <c:v>585.31915468049988</c:v>
                </c:pt>
                <c:pt idx="359">
                  <c:v>585.47734122571785</c:v>
                </c:pt>
                <c:pt idx="360">
                  <c:v>586.24675679074448</c:v>
                </c:pt>
                <c:pt idx="361">
                  <c:v>586.78582304957115</c:v>
                </c:pt>
                <c:pt idx="362">
                  <c:v>586.90172464997886</c:v>
                </c:pt>
                <c:pt idx="363">
                  <c:v>587.73570209332922</c:v>
                </c:pt>
                <c:pt idx="364">
                  <c:v>590.56956646477522</c:v>
                </c:pt>
                <c:pt idx="365">
                  <c:v>591.79110981610984</c:v>
                </c:pt>
                <c:pt idx="366">
                  <c:v>592.97935364041598</c:v>
                </c:pt>
                <c:pt idx="367">
                  <c:v>594.18005978477481</c:v>
                </c:pt>
                <c:pt idx="368">
                  <c:v>594.43157735764635</c:v>
                </c:pt>
                <c:pt idx="369">
                  <c:v>595.72834763266599</c:v>
                </c:pt>
                <c:pt idx="370">
                  <c:v>596.51558867564995</c:v>
                </c:pt>
                <c:pt idx="371">
                  <c:v>597.9675746057834</c:v>
                </c:pt>
                <c:pt idx="372">
                  <c:v>598.87783076203834</c:v>
                </c:pt>
                <c:pt idx="373">
                  <c:v>600.2855883186844</c:v>
                </c:pt>
                <c:pt idx="374">
                  <c:v>602.27575675675666</c:v>
                </c:pt>
                <c:pt idx="375">
                  <c:v>604.34996865203766</c:v>
                </c:pt>
                <c:pt idx="376">
                  <c:v>606.18034014643058</c:v>
                </c:pt>
                <c:pt idx="377">
                  <c:v>606.33645745090485</c:v>
                </c:pt>
                <c:pt idx="378">
                  <c:v>607.32211151351805</c:v>
                </c:pt>
                <c:pt idx="379">
                  <c:v>611.07170665765454</c:v>
                </c:pt>
                <c:pt idx="380">
                  <c:v>613.78467058562558</c:v>
                </c:pt>
                <c:pt idx="381">
                  <c:v>614.12931136864279</c:v>
                </c:pt>
                <c:pt idx="382">
                  <c:v>620.81609570831745</c:v>
                </c:pt>
                <c:pt idx="383">
                  <c:v>621.1104656556646</c:v>
                </c:pt>
                <c:pt idx="384">
                  <c:v>621.24535651648011</c:v>
                </c:pt>
                <c:pt idx="385">
                  <c:v>622.36089629027879</c:v>
                </c:pt>
                <c:pt idx="386">
                  <c:v>623.49980011104947</c:v>
                </c:pt>
                <c:pt idx="387">
                  <c:v>627.22310126582283</c:v>
                </c:pt>
                <c:pt idx="388">
                  <c:v>635.98966317626525</c:v>
                </c:pt>
                <c:pt idx="389">
                  <c:v>637.20306981898784</c:v>
                </c:pt>
                <c:pt idx="390">
                  <c:v>638.31821657320154</c:v>
                </c:pt>
                <c:pt idx="391">
                  <c:v>638.79631279836326</c:v>
                </c:pt>
                <c:pt idx="392">
                  <c:v>641.44959497206696</c:v>
                </c:pt>
                <c:pt idx="393">
                  <c:v>644.8755720286631</c:v>
                </c:pt>
                <c:pt idx="394">
                  <c:v>645.13861502949476</c:v>
                </c:pt>
                <c:pt idx="395">
                  <c:v>645.33205794001719</c:v>
                </c:pt>
                <c:pt idx="396">
                  <c:v>645.44741509239191</c:v>
                </c:pt>
                <c:pt idx="397">
                  <c:v>645.53257759074165</c:v>
                </c:pt>
                <c:pt idx="398">
                  <c:v>646.07651990632326</c:v>
                </c:pt>
                <c:pt idx="399">
                  <c:v>646.95712304618644</c:v>
                </c:pt>
                <c:pt idx="400">
                  <c:v>647.11400151572559</c:v>
                </c:pt>
                <c:pt idx="401">
                  <c:v>649.13958924570568</c:v>
                </c:pt>
                <c:pt idx="402">
                  <c:v>649.21861295038264</c:v>
                </c:pt>
                <c:pt idx="403">
                  <c:v>650.06612494539081</c:v>
                </c:pt>
                <c:pt idx="404">
                  <c:v>652.65233450155768</c:v>
                </c:pt>
                <c:pt idx="405">
                  <c:v>654.20707363520944</c:v>
                </c:pt>
                <c:pt idx="406">
                  <c:v>654.59234836427947</c:v>
                </c:pt>
                <c:pt idx="407">
                  <c:v>656.53806826706671</c:v>
                </c:pt>
                <c:pt idx="408">
                  <c:v>656.94677683533189</c:v>
                </c:pt>
                <c:pt idx="409">
                  <c:v>658.64752348993295</c:v>
                </c:pt>
                <c:pt idx="410">
                  <c:v>659.69054090601742</c:v>
                </c:pt>
                <c:pt idx="411">
                  <c:v>662.02235653894581</c:v>
                </c:pt>
                <c:pt idx="412">
                  <c:v>663.83535211267611</c:v>
                </c:pt>
                <c:pt idx="413">
                  <c:v>669.15144423558888</c:v>
                </c:pt>
                <c:pt idx="414">
                  <c:v>670.00907593825809</c:v>
                </c:pt>
                <c:pt idx="415">
                  <c:v>672.98333155650323</c:v>
                </c:pt>
                <c:pt idx="416">
                  <c:v>675.84447213568717</c:v>
                </c:pt>
                <c:pt idx="417">
                  <c:v>677.27273124654585</c:v>
                </c:pt>
                <c:pt idx="418">
                  <c:v>678.51472399635031</c:v>
                </c:pt>
                <c:pt idx="419">
                  <c:v>681.78659558548441</c:v>
                </c:pt>
                <c:pt idx="420">
                  <c:v>682.24557137145143</c:v>
                </c:pt>
                <c:pt idx="421">
                  <c:v>687.64803330838333</c:v>
                </c:pt>
                <c:pt idx="422">
                  <c:v>688.45927615715561</c:v>
                </c:pt>
                <c:pt idx="423">
                  <c:v>688.73514903023386</c:v>
                </c:pt>
                <c:pt idx="424">
                  <c:v>693.95224867724869</c:v>
                </c:pt>
                <c:pt idx="425">
                  <c:v>696.05506410256407</c:v>
                </c:pt>
                <c:pt idx="426">
                  <c:v>696.18404772049416</c:v>
                </c:pt>
                <c:pt idx="427">
                  <c:v>699.3150168161435</c:v>
                </c:pt>
                <c:pt idx="428">
                  <c:v>701.91086166842661</c:v>
                </c:pt>
                <c:pt idx="429">
                  <c:v>703.74116639836109</c:v>
                </c:pt>
                <c:pt idx="430">
                  <c:v>706.01298217957515</c:v>
                </c:pt>
                <c:pt idx="431">
                  <c:v>706.94791873721147</c:v>
                </c:pt>
                <c:pt idx="432">
                  <c:v>707.69126655936611</c:v>
                </c:pt>
                <c:pt idx="433">
                  <c:v>707.91688519362185</c:v>
                </c:pt>
                <c:pt idx="434">
                  <c:v>710.99650876193198</c:v>
                </c:pt>
                <c:pt idx="435">
                  <c:v>712.60880609652827</c:v>
                </c:pt>
                <c:pt idx="436">
                  <c:v>714.33139025019352</c:v>
                </c:pt>
                <c:pt idx="437">
                  <c:v>717.72476491228065</c:v>
                </c:pt>
                <c:pt idx="438">
                  <c:v>722.43709943181807</c:v>
                </c:pt>
                <c:pt idx="439">
                  <c:v>722.5420180860807</c:v>
                </c:pt>
                <c:pt idx="440">
                  <c:v>723.11899280575528</c:v>
                </c:pt>
                <c:pt idx="441">
                  <c:v>723.3121659046376</c:v>
                </c:pt>
                <c:pt idx="442">
                  <c:v>724.59952670910604</c:v>
                </c:pt>
                <c:pt idx="443">
                  <c:v>726.12128849203054</c:v>
                </c:pt>
                <c:pt idx="444">
                  <c:v>727.80018796125455</c:v>
                </c:pt>
                <c:pt idx="445">
                  <c:v>731.08689307458133</c:v>
                </c:pt>
                <c:pt idx="446">
                  <c:v>731.84282290562032</c:v>
                </c:pt>
                <c:pt idx="447">
                  <c:v>732.5193858984079</c:v>
                </c:pt>
                <c:pt idx="448">
                  <c:v>732.60941536932751</c:v>
                </c:pt>
                <c:pt idx="449">
                  <c:v>734.48671679197992</c:v>
                </c:pt>
                <c:pt idx="450">
                  <c:v>738.71255263540002</c:v>
                </c:pt>
                <c:pt idx="451">
                  <c:v>740.57692501994154</c:v>
                </c:pt>
                <c:pt idx="452">
                  <c:v>741.25198939782001</c:v>
                </c:pt>
                <c:pt idx="453">
                  <c:v>742.25218154835511</c:v>
                </c:pt>
                <c:pt idx="454">
                  <c:v>742.28243688639554</c:v>
                </c:pt>
                <c:pt idx="455">
                  <c:v>743.04243390734916</c:v>
                </c:pt>
                <c:pt idx="456">
                  <c:v>745.08364920874146</c:v>
                </c:pt>
                <c:pt idx="457">
                  <c:v>745.31849445733417</c:v>
                </c:pt>
                <c:pt idx="458">
                  <c:v>747.40142511241788</c:v>
                </c:pt>
                <c:pt idx="459">
                  <c:v>748.85866000512431</c:v>
                </c:pt>
                <c:pt idx="460">
                  <c:v>761.51152449639392</c:v>
                </c:pt>
                <c:pt idx="461">
                  <c:v>763.43137325958435</c:v>
                </c:pt>
                <c:pt idx="462">
                  <c:v>765.42871917463503</c:v>
                </c:pt>
                <c:pt idx="463">
                  <c:v>767.97464395334555</c:v>
                </c:pt>
                <c:pt idx="464">
                  <c:v>770.57281972265025</c:v>
                </c:pt>
                <c:pt idx="465">
                  <c:v>770.80292291220553</c:v>
                </c:pt>
                <c:pt idx="466">
                  <c:v>778.64483144192252</c:v>
                </c:pt>
                <c:pt idx="467">
                  <c:v>780.08921990994281</c:v>
                </c:pt>
                <c:pt idx="468">
                  <c:v>781.74062567421799</c:v>
                </c:pt>
                <c:pt idx="469">
                  <c:v>783.11477240228794</c:v>
                </c:pt>
                <c:pt idx="470">
                  <c:v>783.76422264269934</c:v>
                </c:pt>
                <c:pt idx="471">
                  <c:v>785.0920008469194</c:v>
                </c:pt>
                <c:pt idx="472">
                  <c:v>785.78821150097451</c:v>
                </c:pt>
                <c:pt idx="473">
                  <c:v>787.03795702840489</c:v>
                </c:pt>
                <c:pt idx="474">
                  <c:v>787.17515209940018</c:v>
                </c:pt>
                <c:pt idx="475">
                  <c:v>788.40766249021146</c:v>
                </c:pt>
                <c:pt idx="476">
                  <c:v>788.64825268176412</c:v>
                </c:pt>
                <c:pt idx="477">
                  <c:v>791.33005868205862</c:v>
                </c:pt>
                <c:pt idx="478">
                  <c:v>794.41415609487035</c:v>
                </c:pt>
                <c:pt idx="479">
                  <c:v>794.76746546377217</c:v>
                </c:pt>
                <c:pt idx="480">
                  <c:v>795.58433354192744</c:v>
                </c:pt>
                <c:pt idx="481">
                  <c:v>802.48949561077222</c:v>
                </c:pt>
                <c:pt idx="482">
                  <c:v>806.09092328398378</c:v>
                </c:pt>
                <c:pt idx="483">
                  <c:v>806.45939585159226</c:v>
                </c:pt>
                <c:pt idx="484">
                  <c:v>807.18628617179456</c:v>
                </c:pt>
                <c:pt idx="485">
                  <c:v>808.08850837138505</c:v>
                </c:pt>
                <c:pt idx="486">
                  <c:v>810.51129056663876</c:v>
                </c:pt>
                <c:pt idx="487">
                  <c:v>812.85277918720988</c:v>
                </c:pt>
                <c:pt idx="488">
                  <c:v>813.70853321364461</c:v>
                </c:pt>
                <c:pt idx="489">
                  <c:v>817.35319106145255</c:v>
                </c:pt>
                <c:pt idx="490">
                  <c:v>817.52436830706301</c:v>
                </c:pt>
                <c:pt idx="491">
                  <c:v>824.41477498448171</c:v>
                </c:pt>
                <c:pt idx="492">
                  <c:v>824.87076001842468</c:v>
                </c:pt>
                <c:pt idx="493">
                  <c:v>837.69376159885792</c:v>
                </c:pt>
                <c:pt idx="494">
                  <c:v>838.58837776592918</c:v>
                </c:pt>
                <c:pt idx="495">
                  <c:v>841.72504456327977</c:v>
                </c:pt>
                <c:pt idx="496">
                  <c:v>842.53009944428209</c:v>
                </c:pt>
                <c:pt idx="497">
                  <c:v>843.64273691412939</c:v>
                </c:pt>
                <c:pt idx="498">
                  <c:v>846.03440501862372</c:v>
                </c:pt>
                <c:pt idx="499">
                  <c:v>852.42425879270399</c:v>
                </c:pt>
                <c:pt idx="500">
                  <c:v>852.64340585549303</c:v>
                </c:pt>
                <c:pt idx="501">
                  <c:v>863.00104510451058</c:v>
                </c:pt>
                <c:pt idx="502">
                  <c:v>864.28331907862753</c:v>
                </c:pt>
                <c:pt idx="503">
                  <c:v>870.36512720156554</c:v>
                </c:pt>
                <c:pt idx="504">
                  <c:v>871.0023574552356</c:v>
                </c:pt>
                <c:pt idx="505">
                  <c:v>871.69514042284629</c:v>
                </c:pt>
                <c:pt idx="506">
                  <c:v>871.71006664445179</c:v>
                </c:pt>
                <c:pt idx="507">
                  <c:v>874.02983557629693</c:v>
                </c:pt>
                <c:pt idx="508">
                  <c:v>875.85516434705346</c:v>
                </c:pt>
                <c:pt idx="509">
                  <c:v>876.65059982409855</c:v>
                </c:pt>
                <c:pt idx="510">
                  <c:v>880.83505414185163</c:v>
                </c:pt>
                <c:pt idx="511">
                  <c:v>885.95084511023185</c:v>
                </c:pt>
                <c:pt idx="512">
                  <c:v>890.08147873711334</c:v>
                </c:pt>
                <c:pt idx="513">
                  <c:v>904.64410290113608</c:v>
                </c:pt>
                <c:pt idx="514">
                  <c:v>908.58326116373485</c:v>
                </c:pt>
                <c:pt idx="515">
                  <c:v>909.02506727769116</c:v>
                </c:pt>
                <c:pt idx="516">
                  <c:v>910.43826186579372</c:v>
                </c:pt>
                <c:pt idx="517">
                  <c:v>915.42660647991886</c:v>
                </c:pt>
                <c:pt idx="518">
                  <c:v>915.5727836611195</c:v>
                </c:pt>
                <c:pt idx="519">
                  <c:v>916.11850013344008</c:v>
                </c:pt>
                <c:pt idx="520">
                  <c:v>919.59286742839265</c:v>
                </c:pt>
                <c:pt idx="521">
                  <c:v>921.25600307455807</c:v>
                </c:pt>
                <c:pt idx="522">
                  <c:v>925.53273500638022</c:v>
                </c:pt>
                <c:pt idx="523">
                  <c:v>926.94896333104862</c:v>
                </c:pt>
                <c:pt idx="524">
                  <c:v>927.01332068588113</c:v>
                </c:pt>
                <c:pt idx="525">
                  <c:v>930.62841346153834</c:v>
                </c:pt>
                <c:pt idx="526">
                  <c:v>934.63541220423406</c:v>
                </c:pt>
                <c:pt idx="527">
                  <c:v>934.99741303478595</c:v>
                </c:pt>
                <c:pt idx="528">
                  <c:v>940.76287225705335</c:v>
                </c:pt>
                <c:pt idx="529">
                  <c:v>942.16840419267464</c:v>
                </c:pt>
                <c:pt idx="530">
                  <c:v>945.7405894097916</c:v>
                </c:pt>
                <c:pt idx="531">
                  <c:v>946.77129728132377</c:v>
                </c:pt>
                <c:pt idx="532">
                  <c:v>952.93693745970347</c:v>
                </c:pt>
                <c:pt idx="533">
                  <c:v>953.88915013205121</c:v>
                </c:pt>
                <c:pt idx="534">
                  <c:v>955.31108418482665</c:v>
                </c:pt>
                <c:pt idx="535">
                  <c:v>956.48027220142922</c:v>
                </c:pt>
                <c:pt idx="536">
                  <c:v>972.45139421116983</c:v>
                </c:pt>
                <c:pt idx="537">
                  <c:v>974.29531672597852</c:v>
                </c:pt>
                <c:pt idx="538">
                  <c:v>975.25632034632031</c:v>
                </c:pt>
                <c:pt idx="539">
                  <c:v>983.23269007965246</c:v>
                </c:pt>
                <c:pt idx="540">
                  <c:v>984.37448929829304</c:v>
                </c:pt>
                <c:pt idx="541">
                  <c:v>993.47219089288615</c:v>
                </c:pt>
                <c:pt idx="542">
                  <c:v>994.00588033536576</c:v>
                </c:pt>
                <c:pt idx="543">
                  <c:v>994.37784357939699</c:v>
                </c:pt>
                <c:pt idx="544">
                  <c:v>994.47429436840912</c:v>
                </c:pt>
                <c:pt idx="545">
                  <c:v>996.70205047513275</c:v>
                </c:pt>
                <c:pt idx="546">
                  <c:v>997.16251022543508</c:v>
                </c:pt>
                <c:pt idx="547">
                  <c:v>1000.1063242207906</c:v>
                </c:pt>
                <c:pt idx="548">
                  <c:v>1017.4940107289365</c:v>
                </c:pt>
                <c:pt idx="549">
                  <c:v>1018.6169671007539</c:v>
                </c:pt>
                <c:pt idx="550">
                  <c:v>1028.8918453091428</c:v>
                </c:pt>
                <c:pt idx="551">
                  <c:v>1031.205881302104</c:v>
                </c:pt>
                <c:pt idx="552">
                  <c:v>1031.7243889937954</c:v>
                </c:pt>
                <c:pt idx="553">
                  <c:v>1033.9971033653846</c:v>
                </c:pt>
                <c:pt idx="554">
                  <c:v>1034.050393397524</c:v>
                </c:pt>
                <c:pt idx="555">
                  <c:v>1036.1277010009687</c:v>
                </c:pt>
                <c:pt idx="556">
                  <c:v>1036.5663948375307</c:v>
                </c:pt>
                <c:pt idx="557">
                  <c:v>1039.8586145791382</c:v>
                </c:pt>
                <c:pt idx="558">
                  <c:v>1041.219762390941</c:v>
                </c:pt>
                <c:pt idx="559">
                  <c:v>1046.5496144362253</c:v>
                </c:pt>
                <c:pt idx="560">
                  <c:v>1048.097995071975</c:v>
                </c:pt>
                <c:pt idx="561">
                  <c:v>1050.4412758289286</c:v>
                </c:pt>
                <c:pt idx="562">
                  <c:v>1057.2679505005563</c:v>
                </c:pt>
                <c:pt idx="563">
                  <c:v>1065.6638819648094</c:v>
                </c:pt>
                <c:pt idx="564">
                  <c:v>1065.9911879755989</c:v>
                </c:pt>
                <c:pt idx="565">
                  <c:v>1069.0892300745088</c:v>
                </c:pt>
                <c:pt idx="566">
                  <c:v>1074.7273772408419</c:v>
                </c:pt>
                <c:pt idx="567">
                  <c:v>1080.6777621842309</c:v>
                </c:pt>
                <c:pt idx="568">
                  <c:v>1084.9741148735532</c:v>
                </c:pt>
                <c:pt idx="569">
                  <c:v>1086.0292504618635</c:v>
                </c:pt>
                <c:pt idx="570">
                  <c:v>1087.9640926573427</c:v>
                </c:pt>
                <c:pt idx="571">
                  <c:v>1090.5602086078172</c:v>
                </c:pt>
                <c:pt idx="572">
                  <c:v>1092.0056700091156</c:v>
                </c:pt>
                <c:pt idx="573">
                  <c:v>1098.1248046036803</c:v>
                </c:pt>
                <c:pt idx="574">
                  <c:v>1109.6088708010336</c:v>
                </c:pt>
                <c:pt idx="575">
                  <c:v>1111.4850261780105</c:v>
                </c:pt>
                <c:pt idx="576">
                  <c:v>1115.5102183406113</c:v>
                </c:pt>
                <c:pt idx="577">
                  <c:v>1115.5741336552178</c:v>
                </c:pt>
                <c:pt idx="578">
                  <c:v>1116.2128055983565</c:v>
                </c:pt>
                <c:pt idx="579">
                  <c:v>1117.3784222517563</c:v>
                </c:pt>
                <c:pt idx="580">
                  <c:v>1121.1685479777952</c:v>
                </c:pt>
                <c:pt idx="581">
                  <c:v>1122.9696234197077</c:v>
                </c:pt>
                <c:pt idx="582">
                  <c:v>1125.7323503404368</c:v>
                </c:pt>
                <c:pt idx="583">
                  <c:v>1130.9994469798658</c:v>
                </c:pt>
                <c:pt idx="584">
                  <c:v>1131.6440668068208</c:v>
                </c:pt>
                <c:pt idx="585">
                  <c:v>1133.9493308746048</c:v>
                </c:pt>
                <c:pt idx="586">
                  <c:v>1138.7828206330596</c:v>
                </c:pt>
                <c:pt idx="587">
                  <c:v>1141.6220306204675</c:v>
                </c:pt>
                <c:pt idx="588">
                  <c:v>1166.5013701923076</c:v>
                </c:pt>
                <c:pt idx="589">
                  <c:v>1175.5335151627216</c:v>
                </c:pt>
                <c:pt idx="590">
                  <c:v>1181.4462120404899</c:v>
                </c:pt>
                <c:pt idx="591">
                  <c:v>1191.0697900262469</c:v>
                </c:pt>
                <c:pt idx="592">
                  <c:v>1192.6167398119123</c:v>
                </c:pt>
                <c:pt idx="593">
                  <c:v>1195.8666318411404</c:v>
                </c:pt>
                <c:pt idx="594">
                  <c:v>1223.7032798698283</c:v>
                </c:pt>
                <c:pt idx="595">
                  <c:v>1232.0910522648082</c:v>
                </c:pt>
                <c:pt idx="596">
                  <c:v>1236.135240359218</c:v>
                </c:pt>
                <c:pt idx="597">
                  <c:v>1248.8357865786579</c:v>
                </c:pt>
                <c:pt idx="598">
                  <c:v>1258.0319689251146</c:v>
                </c:pt>
                <c:pt idx="599">
                  <c:v>1283.4534638694636</c:v>
                </c:pt>
                <c:pt idx="600">
                  <c:v>1284.6945074553898</c:v>
                </c:pt>
                <c:pt idx="601">
                  <c:v>1300.0630273321449</c:v>
                </c:pt>
                <c:pt idx="602">
                  <c:v>1306.8303417508419</c:v>
                </c:pt>
                <c:pt idx="603">
                  <c:v>1307.8997392563981</c:v>
                </c:pt>
                <c:pt idx="604">
                  <c:v>1319.0007961165049</c:v>
                </c:pt>
                <c:pt idx="605">
                  <c:v>1332.5950321691175</c:v>
                </c:pt>
                <c:pt idx="606">
                  <c:v>1339.1661420118344</c:v>
                </c:pt>
                <c:pt idx="607">
                  <c:v>1340.1493756786101</c:v>
                </c:pt>
                <c:pt idx="608">
                  <c:v>1351.3064411214953</c:v>
                </c:pt>
                <c:pt idx="609">
                  <c:v>1356.4816011042099</c:v>
                </c:pt>
                <c:pt idx="610">
                  <c:v>1363.9567922993492</c:v>
                </c:pt>
                <c:pt idx="611">
                  <c:v>1375.3759403153151</c:v>
                </c:pt>
                <c:pt idx="612">
                  <c:v>1400.1335200000001</c:v>
                </c:pt>
                <c:pt idx="613">
                  <c:v>1407.143226410486</c:v>
                </c:pt>
                <c:pt idx="614">
                  <c:v>1420.2078479293959</c:v>
                </c:pt>
                <c:pt idx="615">
                  <c:v>1420.4851516360732</c:v>
                </c:pt>
                <c:pt idx="616">
                  <c:v>1435.1482434944237</c:v>
                </c:pt>
                <c:pt idx="617">
                  <c:v>1437.8584431057566</c:v>
                </c:pt>
                <c:pt idx="618">
                  <c:v>1473.3742792792791</c:v>
                </c:pt>
                <c:pt idx="619">
                  <c:v>1518.1691988622897</c:v>
                </c:pt>
                <c:pt idx="620">
                  <c:v>1529.1076384468495</c:v>
                </c:pt>
                <c:pt idx="621">
                  <c:v>1535.0144318824193</c:v>
                </c:pt>
                <c:pt idx="622">
                  <c:v>1544.9578360331395</c:v>
                </c:pt>
                <c:pt idx="623">
                  <c:v>1559.2903219415555</c:v>
                </c:pt>
                <c:pt idx="624">
                  <c:v>1566.052869166029</c:v>
                </c:pt>
                <c:pt idx="625">
                  <c:v>1594.7038433600299</c:v>
                </c:pt>
                <c:pt idx="626">
                  <c:v>1615.0729328408834</c:v>
                </c:pt>
                <c:pt idx="627">
                  <c:v>1631.7473776323279</c:v>
                </c:pt>
                <c:pt idx="628">
                  <c:v>1635.3658711217186</c:v>
                </c:pt>
                <c:pt idx="629">
                  <c:v>1679.8645227858985</c:v>
                </c:pt>
                <c:pt idx="630">
                  <c:v>1691.6984159663866</c:v>
                </c:pt>
                <c:pt idx="631">
                  <c:v>1734.5292326660863</c:v>
                </c:pt>
                <c:pt idx="632">
                  <c:v>1736.9995558845299</c:v>
                </c:pt>
                <c:pt idx="633">
                  <c:v>1794.0343785433929</c:v>
                </c:pt>
                <c:pt idx="634">
                  <c:v>1804.6874854881266</c:v>
                </c:pt>
                <c:pt idx="635">
                  <c:v>1811.8057325038876</c:v>
                </c:pt>
                <c:pt idx="636">
                  <c:v>1822.7816614024007</c:v>
                </c:pt>
                <c:pt idx="637">
                  <c:v>1890.9833070036859</c:v>
                </c:pt>
                <c:pt idx="638">
                  <c:v>2049.6648394421018</c:v>
                </c:pt>
                <c:pt idx="639">
                  <c:v>2061.0643311740891</c:v>
                </c:pt>
                <c:pt idx="640">
                  <c:v>2068.2922790697671</c:v>
                </c:pt>
                <c:pt idx="641">
                  <c:v>2087.2727560881326</c:v>
                </c:pt>
                <c:pt idx="642">
                  <c:v>2139.7833702127664</c:v>
                </c:pt>
                <c:pt idx="643">
                  <c:v>2172.705526493799</c:v>
                </c:pt>
                <c:pt idx="644">
                  <c:v>2256.0129691211405</c:v>
                </c:pt>
                <c:pt idx="645">
                  <c:v>2305.7070577115537</c:v>
                </c:pt>
                <c:pt idx="646">
                  <c:v>2339.5017827560241</c:v>
                </c:pt>
                <c:pt idx="647">
                  <c:v>2399.1261214836941</c:v>
                </c:pt>
                <c:pt idx="648">
                  <c:v>2530.473377710156</c:v>
                </c:pt>
                <c:pt idx="649">
                  <c:v>2535.6062858141158</c:v>
                </c:pt>
                <c:pt idx="650">
                  <c:v>3009.2446263586953</c:v>
                </c:pt>
                <c:pt idx="651">
                  <c:v>3141.0684831831172</c:v>
                </c:pt>
                <c:pt idx="652">
                  <c:v>3229.836829715684</c:v>
                </c:pt>
                <c:pt idx="653">
                  <c:v>3437.043515485524</c:v>
                </c:pt>
                <c:pt idx="654">
                  <c:v>3872.8666052467215</c:v>
                </c:pt>
                <c:pt idx="655">
                  <c:v>5932.9777660642576</c:v>
                </c:pt>
                <c:pt idx="656">
                  <c:v>5975.8775722427754</c:v>
                </c:pt>
                <c:pt idx="657">
                  <c:v>6963.8314487424614</c:v>
                </c:pt>
                <c:pt idx="658">
                  <c:v>7791.1715416493998</c:v>
                </c:pt>
                <c:pt idx="659">
                  <c:v>8618.0095184239326</c:v>
                </c:pt>
                <c:pt idx="660">
                  <c:v>9867.4523954116084</c:v>
                </c:pt>
              </c:numCache>
            </c:numRef>
          </c:yVal>
          <c:smooth val="0"/>
          <c:extLst>
            <c:ext xmlns:c16="http://schemas.microsoft.com/office/drawing/2014/chart" uri="{C3380CC4-5D6E-409C-BE32-E72D297353CC}">
              <c16:uniqueId val="{00000001-94C3-420D-91D0-40BE7B9EDD88}"/>
            </c:ext>
          </c:extLst>
        </c:ser>
        <c:dLbls>
          <c:showLegendKey val="0"/>
          <c:showVal val="0"/>
          <c:showCatName val="0"/>
          <c:showSerName val="0"/>
          <c:showPercent val="0"/>
          <c:showBubbleSize val="0"/>
        </c:dLbls>
        <c:axId val="396410784"/>
        <c:axId val="396406864"/>
      </c:scatterChart>
      <c:valAx>
        <c:axId val="396410784"/>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en-US" b="1"/>
                  <a:t>PIT Per capita</a:t>
                </a:r>
              </a:p>
            </c:rich>
          </c:tx>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96406864"/>
        <c:crosses val="autoZero"/>
        <c:crossBetween val="midCat"/>
      </c:valAx>
      <c:valAx>
        <c:axId val="39640686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en-US" b="1" dirty="0"/>
                  <a:t>Other Own Revenue per capita</a:t>
                </a:r>
              </a:p>
            </c:rich>
          </c:tx>
          <c:overlay val="0"/>
          <c:spPr>
            <a:noFill/>
            <a:ln>
              <a:noFill/>
            </a:ln>
            <a:effectLst/>
          </c:spPr>
          <c:txPr>
            <a:bodyPr rot="-54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96410784"/>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r>
              <a:rPr lang="en-US"/>
              <a:t>Kyiv</a:t>
            </a:r>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9.0011592300962381E-2"/>
          <c:y val="0.13071103867095935"/>
          <c:w val="0.88498840769903764"/>
          <c:h val="0.5886547652100137"/>
        </c:manualLayout>
      </c:layout>
      <c:lineChart>
        <c:grouping val="standard"/>
        <c:varyColors val="0"/>
        <c:ser>
          <c:idx val="0"/>
          <c:order val="0"/>
          <c:tx>
            <c:strRef>
              <c:f>Sheet6!$O$8</c:f>
              <c:strCache>
                <c:ptCount val="1"/>
                <c:pt idx="0">
                  <c:v>Ed. Exp. as % Total Exp.</c:v>
                </c:pt>
              </c:strCache>
            </c:strRef>
          </c:tx>
          <c:spPr>
            <a:ln w="28575" cap="rnd">
              <a:solidFill>
                <a:schemeClr val="tx1"/>
              </a:solidFill>
              <a:prstDash val="sysDot"/>
              <a:round/>
            </a:ln>
            <a:effectLst/>
          </c:spPr>
          <c:marker>
            <c:symbol val="none"/>
          </c:marker>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Sheet6!$P$7:$R$7</c:f>
              <c:numCache>
                <c:formatCode>General</c:formatCode>
                <c:ptCount val="3"/>
                <c:pt idx="0">
                  <c:v>2016</c:v>
                </c:pt>
                <c:pt idx="1">
                  <c:v>2017</c:v>
                </c:pt>
                <c:pt idx="2">
                  <c:v>2018</c:v>
                </c:pt>
              </c:numCache>
            </c:numRef>
          </c:cat>
          <c:val>
            <c:numRef>
              <c:f>Sheet6!$P$8:$R$8</c:f>
              <c:numCache>
                <c:formatCode>0%</c:formatCode>
                <c:ptCount val="3"/>
                <c:pt idx="0">
                  <c:v>0.28036726527258554</c:v>
                </c:pt>
                <c:pt idx="1">
                  <c:v>0.27866512817593042</c:v>
                </c:pt>
                <c:pt idx="2">
                  <c:v>0.3056309910849635</c:v>
                </c:pt>
              </c:numCache>
            </c:numRef>
          </c:val>
          <c:smooth val="0"/>
          <c:extLst>
            <c:ext xmlns:c16="http://schemas.microsoft.com/office/drawing/2014/chart" uri="{C3380CC4-5D6E-409C-BE32-E72D297353CC}">
              <c16:uniqueId val="{00000001-5B6A-4CC0-8B8B-CA53A6AD8146}"/>
            </c:ext>
          </c:extLst>
        </c:ser>
        <c:ser>
          <c:idx val="1"/>
          <c:order val="1"/>
          <c:tx>
            <c:strRef>
              <c:f>Sheet6!$O$9</c:f>
              <c:strCache>
                <c:ptCount val="1"/>
                <c:pt idx="0">
                  <c:v>Ed. Wages as % Ed. Expend.</c:v>
                </c:pt>
              </c:strCache>
            </c:strRef>
          </c:tx>
          <c:spPr>
            <a:ln w="28575" cap="rnd">
              <a:solidFill>
                <a:srgbClr val="00B0F0"/>
              </a:solidFill>
              <a:round/>
            </a:ln>
            <a:effectLst/>
          </c:spPr>
          <c:marker>
            <c:symbol val="none"/>
          </c:marker>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Sheet6!$P$7:$R$7</c:f>
              <c:numCache>
                <c:formatCode>General</c:formatCode>
                <c:ptCount val="3"/>
                <c:pt idx="0">
                  <c:v>2016</c:v>
                </c:pt>
                <c:pt idx="1">
                  <c:v>2017</c:v>
                </c:pt>
                <c:pt idx="2">
                  <c:v>2018</c:v>
                </c:pt>
              </c:numCache>
            </c:numRef>
          </c:cat>
          <c:val>
            <c:numRef>
              <c:f>Sheet6!$P$9:$R$9</c:f>
              <c:numCache>
                <c:formatCode>0%</c:formatCode>
                <c:ptCount val="3"/>
                <c:pt idx="0">
                  <c:v>0.58958978071242019</c:v>
                </c:pt>
                <c:pt idx="1">
                  <c:v>0.64003476868007747</c:v>
                </c:pt>
                <c:pt idx="2">
                  <c:v>0.61900755164240862</c:v>
                </c:pt>
              </c:numCache>
            </c:numRef>
          </c:val>
          <c:smooth val="0"/>
          <c:extLst>
            <c:ext xmlns:c16="http://schemas.microsoft.com/office/drawing/2014/chart" uri="{C3380CC4-5D6E-409C-BE32-E72D297353CC}">
              <c16:uniqueId val="{00000002-5B6A-4CC0-8B8B-CA53A6AD8146}"/>
            </c:ext>
          </c:extLst>
        </c:ser>
        <c:ser>
          <c:idx val="2"/>
          <c:order val="2"/>
          <c:tx>
            <c:strRef>
              <c:f>Sheet6!$O$10</c:f>
              <c:strCache>
                <c:ptCount val="1"/>
                <c:pt idx="0">
                  <c:v>Educ. Invest. as % Educ. Expend.</c:v>
                </c:pt>
              </c:strCache>
            </c:strRef>
          </c:tx>
          <c:spPr>
            <a:ln w="28575" cap="rnd">
              <a:solidFill>
                <a:schemeClr val="tx1"/>
              </a:solidFill>
              <a:prstDash val="solid"/>
              <a:round/>
            </a:ln>
            <a:effectLst/>
          </c:spPr>
          <c:marker>
            <c:symbol val="none"/>
          </c:marker>
          <c:dLbls>
            <c:dLbl>
              <c:idx val="1"/>
              <c:layout>
                <c:manualLayout>
                  <c:x val="-0.13607093560780839"/>
                  <c:y val="3.221476056090322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B6A-4CC0-8B8B-CA53A6AD8146}"/>
                </c:ext>
              </c:extLst>
            </c:dLbl>
            <c:dLbl>
              <c:idx val="2"/>
              <c:layout>
                <c:manualLayout>
                  <c:x val="-0.13607093560780839"/>
                  <c:y val="3.937359624110381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B6A-4CC0-8B8B-CA53A6AD8146}"/>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Sheet6!$P$7:$R$7</c:f>
              <c:numCache>
                <c:formatCode>General</c:formatCode>
                <c:ptCount val="3"/>
                <c:pt idx="0">
                  <c:v>2016</c:v>
                </c:pt>
                <c:pt idx="1">
                  <c:v>2017</c:v>
                </c:pt>
                <c:pt idx="2">
                  <c:v>2018</c:v>
                </c:pt>
              </c:numCache>
            </c:numRef>
          </c:cat>
          <c:val>
            <c:numRef>
              <c:f>Sheet6!$P$10:$R$10</c:f>
              <c:numCache>
                <c:formatCode>0%</c:formatCode>
                <c:ptCount val="3"/>
                <c:pt idx="0">
                  <c:v>0.1285966777368244</c:v>
                </c:pt>
                <c:pt idx="1">
                  <c:v>0.12130433000201234</c:v>
                </c:pt>
                <c:pt idx="2">
                  <c:v>0.134084731489027</c:v>
                </c:pt>
              </c:numCache>
            </c:numRef>
          </c:val>
          <c:smooth val="0"/>
          <c:extLst>
            <c:ext xmlns:c16="http://schemas.microsoft.com/office/drawing/2014/chart" uri="{C3380CC4-5D6E-409C-BE32-E72D297353CC}">
              <c16:uniqueId val="{00000005-5B6A-4CC0-8B8B-CA53A6AD8146}"/>
            </c:ext>
          </c:extLst>
        </c:ser>
        <c:ser>
          <c:idx val="3"/>
          <c:order val="3"/>
          <c:tx>
            <c:strRef>
              <c:f>Sheet6!$O$11</c:f>
              <c:strCache>
                <c:ptCount val="1"/>
                <c:pt idx="0">
                  <c:v>Ed. Subv as % Ed. Wages</c:v>
                </c:pt>
              </c:strCache>
            </c:strRef>
          </c:tx>
          <c:spPr>
            <a:ln w="28575" cap="rnd">
              <a:solidFill>
                <a:srgbClr val="FF0000"/>
              </a:solidFill>
              <a:prstDash val="sysDash"/>
              <a:round/>
            </a:ln>
            <a:effectLst/>
          </c:spPr>
          <c:marker>
            <c:symbol val="none"/>
          </c:marker>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Sheet6!$P$7:$R$7</c:f>
              <c:numCache>
                <c:formatCode>General</c:formatCode>
                <c:ptCount val="3"/>
                <c:pt idx="0">
                  <c:v>2016</c:v>
                </c:pt>
                <c:pt idx="1">
                  <c:v>2017</c:v>
                </c:pt>
                <c:pt idx="2">
                  <c:v>2018</c:v>
                </c:pt>
              </c:numCache>
            </c:numRef>
          </c:cat>
          <c:val>
            <c:numRef>
              <c:f>Sheet6!$P$11:$R$11</c:f>
              <c:numCache>
                <c:formatCode>0%</c:formatCode>
                <c:ptCount val="3"/>
                <c:pt idx="0">
                  <c:v>0.47511168934162268</c:v>
                </c:pt>
                <c:pt idx="1">
                  <c:v>0.4313377826451939</c:v>
                </c:pt>
                <c:pt idx="2">
                  <c:v>0.3062893755087891</c:v>
                </c:pt>
              </c:numCache>
            </c:numRef>
          </c:val>
          <c:smooth val="0"/>
          <c:extLst>
            <c:ext xmlns:c16="http://schemas.microsoft.com/office/drawing/2014/chart" uri="{C3380CC4-5D6E-409C-BE32-E72D297353CC}">
              <c16:uniqueId val="{00000006-5B6A-4CC0-8B8B-CA53A6AD8146}"/>
            </c:ext>
          </c:extLst>
        </c:ser>
        <c:dLbls>
          <c:dLblPos val="t"/>
          <c:showLegendKey val="0"/>
          <c:showVal val="1"/>
          <c:showCatName val="0"/>
          <c:showSerName val="0"/>
          <c:showPercent val="0"/>
          <c:showBubbleSize val="0"/>
        </c:dLbls>
        <c:smooth val="0"/>
        <c:axId val="396407648"/>
        <c:axId val="396411176"/>
      </c:lineChart>
      <c:catAx>
        <c:axId val="3964076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96411176"/>
        <c:crosses val="autoZero"/>
        <c:auto val="1"/>
        <c:lblAlgn val="ctr"/>
        <c:lblOffset val="100"/>
        <c:noMultiLvlLbl val="0"/>
      </c:catAx>
      <c:valAx>
        <c:axId val="396411176"/>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96407648"/>
        <c:crosses val="autoZero"/>
        <c:crossBetween val="between"/>
      </c:valAx>
      <c:spPr>
        <a:noFill/>
        <a:ln>
          <a:noFill/>
        </a:ln>
        <a:effectLst/>
      </c:spPr>
    </c:plotArea>
    <c:legend>
      <c:legendPos val="b"/>
      <c:layout>
        <c:manualLayout>
          <c:xMode val="edge"/>
          <c:yMode val="edge"/>
          <c:x val="3.4146746031066912E-2"/>
          <c:y val="0.78045462681224276"/>
          <c:w val="0.9149105851564473"/>
          <c:h val="0.20402565573343065"/>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r>
              <a:rPr lang="en-US"/>
              <a:t>COS</a:t>
            </a:r>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8191557350856638"/>
          <c:y val="0.13241699393073902"/>
          <c:w val="0.76085237654346272"/>
          <c:h val="0.57545842738954311"/>
        </c:manualLayout>
      </c:layout>
      <c:lineChart>
        <c:grouping val="standard"/>
        <c:varyColors val="0"/>
        <c:ser>
          <c:idx val="0"/>
          <c:order val="0"/>
          <c:tx>
            <c:strRef>
              <c:f>Sheet6!$O$2</c:f>
              <c:strCache>
                <c:ptCount val="1"/>
                <c:pt idx="0">
                  <c:v>Ed. Exp. as % Total Exp.</c:v>
                </c:pt>
              </c:strCache>
            </c:strRef>
          </c:tx>
          <c:spPr>
            <a:ln w="28575" cap="rnd">
              <a:solidFill>
                <a:schemeClr val="tx1"/>
              </a:solidFill>
              <a:prstDash val="sysDot"/>
              <a:round/>
            </a:ln>
            <a:effectLst/>
          </c:spPr>
          <c:marker>
            <c:symbol val="none"/>
          </c:marker>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Sheet6!$P$1:$R$1</c:f>
              <c:numCache>
                <c:formatCode>General</c:formatCode>
                <c:ptCount val="3"/>
                <c:pt idx="0">
                  <c:v>2016</c:v>
                </c:pt>
                <c:pt idx="1">
                  <c:v>2017</c:v>
                </c:pt>
                <c:pt idx="2">
                  <c:v>2018</c:v>
                </c:pt>
              </c:numCache>
            </c:numRef>
          </c:cat>
          <c:val>
            <c:numRef>
              <c:f>Sheet6!$P$2:$R$2</c:f>
              <c:numCache>
                <c:formatCode>0%</c:formatCode>
                <c:ptCount val="3"/>
                <c:pt idx="0">
                  <c:v>0.36428490296103011</c:v>
                </c:pt>
                <c:pt idx="1">
                  <c:v>0.37034548133383222</c:v>
                </c:pt>
                <c:pt idx="2">
                  <c:v>0.39362685950817994</c:v>
                </c:pt>
              </c:numCache>
            </c:numRef>
          </c:val>
          <c:smooth val="0"/>
          <c:extLst>
            <c:ext xmlns:c16="http://schemas.microsoft.com/office/drawing/2014/chart" uri="{C3380CC4-5D6E-409C-BE32-E72D297353CC}">
              <c16:uniqueId val="{00000000-40B8-4D06-A9EE-56BF7C43E3DE}"/>
            </c:ext>
          </c:extLst>
        </c:ser>
        <c:ser>
          <c:idx val="1"/>
          <c:order val="1"/>
          <c:tx>
            <c:strRef>
              <c:f>Sheet6!$O$3</c:f>
              <c:strCache>
                <c:ptCount val="1"/>
                <c:pt idx="0">
                  <c:v>Ed. Wages as % Ed. Expend.</c:v>
                </c:pt>
              </c:strCache>
            </c:strRef>
          </c:tx>
          <c:spPr>
            <a:ln w="28575" cap="rnd">
              <a:solidFill>
                <a:srgbClr val="00B0F0"/>
              </a:solidFill>
              <a:round/>
            </a:ln>
            <a:effectLst/>
          </c:spPr>
          <c:marker>
            <c:symbol val="none"/>
          </c:marker>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Sheet6!$P$1:$R$1</c:f>
              <c:numCache>
                <c:formatCode>General</c:formatCode>
                <c:ptCount val="3"/>
                <c:pt idx="0">
                  <c:v>2016</c:v>
                </c:pt>
                <c:pt idx="1">
                  <c:v>2017</c:v>
                </c:pt>
                <c:pt idx="2">
                  <c:v>2018</c:v>
                </c:pt>
              </c:numCache>
            </c:numRef>
          </c:cat>
          <c:val>
            <c:numRef>
              <c:f>Sheet6!$P$3:$R$3</c:f>
              <c:numCache>
                <c:formatCode>0%</c:formatCode>
                <c:ptCount val="3"/>
                <c:pt idx="0">
                  <c:v>0.63518296950905706</c:v>
                </c:pt>
                <c:pt idx="1">
                  <c:v>0.70763090154401054</c:v>
                </c:pt>
                <c:pt idx="2">
                  <c:v>0.73117838353680575</c:v>
                </c:pt>
              </c:numCache>
            </c:numRef>
          </c:val>
          <c:smooth val="0"/>
          <c:extLst>
            <c:ext xmlns:c16="http://schemas.microsoft.com/office/drawing/2014/chart" uri="{C3380CC4-5D6E-409C-BE32-E72D297353CC}">
              <c16:uniqueId val="{00000001-40B8-4D06-A9EE-56BF7C43E3DE}"/>
            </c:ext>
          </c:extLst>
        </c:ser>
        <c:ser>
          <c:idx val="2"/>
          <c:order val="2"/>
          <c:tx>
            <c:strRef>
              <c:f>Sheet6!$O$4</c:f>
              <c:strCache>
                <c:ptCount val="1"/>
                <c:pt idx="0">
                  <c:v>Educ. Invest. as % Educ. Expend.</c:v>
                </c:pt>
              </c:strCache>
            </c:strRef>
          </c:tx>
          <c:spPr>
            <a:ln w="28575" cap="rnd">
              <a:solidFill>
                <a:schemeClr val="tx1"/>
              </a:solidFill>
              <a:round/>
            </a:ln>
            <a:effectLst/>
          </c:spPr>
          <c:marker>
            <c:symbol val="none"/>
          </c:marker>
          <c:dLbls>
            <c:dLbl>
              <c:idx val="1"/>
              <c:layout>
                <c:manualLayout>
                  <c:x val="-0.12238234155156835"/>
                  <c:y val="-2.141900636048918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0B8-4D06-A9EE-56BF7C43E3DE}"/>
                </c:ext>
              </c:extLst>
            </c:dLbl>
            <c:dLbl>
              <c:idx val="2"/>
              <c:layout>
                <c:manualLayout>
                  <c:x val="-0.12238234155156844"/>
                  <c:y val="-2.49888407539041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0B8-4D06-A9EE-56BF7C43E3DE}"/>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Sheet6!$P$1:$R$1</c:f>
              <c:numCache>
                <c:formatCode>General</c:formatCode>
                <c:ptCount val="3"/>
                <c:pt idx="0">
                  <c:v>2016</c:v>
                </c:pt>
                <c:pt idx="1">
                  <c:v>2017</c:v>
                </c:pt>
                <c:pt idx="2">
                  <c:v>2018</c:v>
                </c:pt>
              </c:numCache>
            </c:numRef>
          </c:cat>
          <c:val>
            <c:numRef>
              <c:f>Sheet6!$P$4:$R$4</c:f>
              <c:numCache>
                <c:formatCode>0%</c:formatCode>
                <c:ptCount val="3"/>
                <c:pt idx="0">
                  <c:v>6.5987578037085229E-2</c:v>
                </c:pt>
                <c:pt idx="1">
                  <c:v>6.94937207483977E-2</c:v>
                </c:pt>
                <c:pt idx="2">
                  <c:v>5.6192726379001461E-2</c:v>
                </c:pt>
              </c:numCache>
            </c:numRef>
          </c:val>
          <c:smooth val="0"/>
          <c:extLst>
            <c:ext xmlns:c16="http://schemas.microsoft.com/office/drawing/2014/chart" uri="{C3380CC4-5D6E-409C-BE32-E72D297353CC}">
              <c16:uniqueId val="{00000004-40B8-4D06-A9EE-56BF7C43E3DE}"/>
            </c:ext>
          </c:extLst>
        </c:ser>
        <c:ser>
          <c:idx val="3"/>
          <c:order val="3"/>
          <c:tx>
            <c:strRef>
              <c:f>Sheet6!$O$5</c:f>
              <c:strCache>
                <c:ptCount val="1"/>
                <c:pt idx="0">
                  <c:v>Ed. Subv as % Ed. Wages</c:v>
                </c:pt>
              </c:strCache>
            </c:strRef>
          </c:tx>
          <c:spPr>
            <a:ln w="28575" cap="rnd">
              <a:solidFill>
                <a:srgbClr val="FF0000"/>
              </a:solidFill>
              <a:prstDash val="dash"/>
              <a:round/>
            </a:ln>
            <a:effectLst/>
          </c:spPr>
          <c:marker>
            <c:symbol val="none"/>
          </c:marker>
          <c:dLbls>
            <c:dLbl>
              <c:idx val="0"/>
              <c:layout>
                <c:manualLayout>
                  <c:x val="-0.10175947678671314"/>
                  <c:y val="3.037029582964637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0B8-4D06-A9EE-56BF7C43E3DE}"/>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Sheet6!$P$1:$R$1</c:f>
              <c:numCache>
                <c:formatCode>General</c:formatCode>
                <c:ptCount val="3"/>
                <c:pt idx="0">
                  <c:v>2016</c:v>
                </c:pt>
                <c:pt idx="1">
                  <c:v>2017</c:v>
                </c:pt>
                <c:pt idx="2">
                  <c:v>2018</c:v>
                </c:pt>
              </c:numCache>
            </c:numRef>
          </c:cat>
          <c:val>
            <c:numRef>
              <c:f>Sheet6!$P$5:$R$5</c:f>
              <c:numCache>
                <c:formatCode>0%</c:formatCode>
                <c:ptCount val="3"/>
                <c:pt idx="0">
                  <c:v>0.62524146650732781</c:v>
                </c:pt>
                <c:pt idx="1">
                  <c:v>0.49560094297732038</c:v>
                </c:pt>
                <c:pt idx="2">
                  <c:v>0.42149301647692988</c:v>
                </c:pt>
              </c:numCache>
            </c:numRef>
          </c:val>
          <c:smooth val="0"/>
          <c:extLst>
            <c:ext xmlns:c16="http://schemas.microsoft.com/office/drawing/2014/chart" uri="{C3380CC4-5D6E-409C-BE32-E72D297353CC}">
              <c16:uniqueId val="{00000006-40B8-4D06-A9EE-56BF7C43E3DE}"/>
            </c:ext>
          </c:extLst>
        </c:ser>
        <c:dLbls>
          <c:dLblPos val="t"/>
          <c:showLegendKey val="0"/>
          <c:showVal val="1"/>
          <c:showCatName val="0"/>
          <c:showSerName val="0"/>
          <c:showPercent val="0"/>
          <c:showBubbleSize val="0"/>
        </c:dLbls>
        <c:smooth val="0"/>
        <c:axId val="396411568"/>
        <c:axId val="396410000"/>
      </c:lineChart>
      <c:catAx>
        <c:axId val="3964115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96410000"/>
        <c:crosses val="autoZero"/>
        <c:auto val="1"/>
        <c:lblAlgn val="ctr"/>
        <c:lblOffset val="100"/>
        <c:noMultiLvlLbl val="0"/>
      </c:catAx>
      <c:valAx>
        <c:axId val="396410000"/>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96411568"/>
        <c:crosses val="autoZero"/>
        <c:crossBetween val="between"/>
      </c:valAx>
      <c:spPr>
        <a:noFill/>
        <a:ln>
          <a:noFill/>
        </a:ln>
        <a:effectLst/>
      </c:spPr>
    </c:plotArea>
    <c:legend>
      <c:legendPos val="b"/>
      <c:layout>
        <c:manualLayout>
          <c:xMode val="edge"/>
          <c:yMode val="edge"/>
          <c:x val="8.6053733397789378E-2"/>
          <c:y val="0.79069679838752738"/>
          <c:w val="0.86951543257925223"/>
          <c:h val="0.18788228051286521"/>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r>
              <a:rPr lang="en-US"/>
              <a:t>OTH</a:t>
            </a:r>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9737043877136018"/>
          <c:y val="0.13171164772727273"/>
          <c:w val="0.74053529083631697"/>
          <c:h val="0.56573600796349321"/>
        </c:manualLayout>
      </c:layout>
      <c:lineChart>
        <c:grouping val="standard"/>
        <c:varyColors val="0"/>
        <c:ser>
          <c:idx val="0"/>
          <c:order val="0"/>
          <c:tx>
            <c:strRef>
              <c:f>Sheet6!$O$14</c:f>
              <c:strCache>
                <c:ptCount val="1"/>
                <c:pt idx="0">
                  <c:v>Ed. Exp. as % Total Exp.</c:v>
                </c:pt>
              </c:strCache>
            </c:strRef>
          </c:tx>
          <c:spPr>
            <a:ln w="28575" cap="rnd">
              <a:solidFill>
                <a:schemeClr val="tx1"/>
              </a:solidFill>
              <a:prstDash val="sysDot"/>
              <a:round/>
            </a:ln>
            <a:effectLst/>
          </c:spPr>
          <c:marker>
            <c:symbol val="none"/>
          </c:marker>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Sheet6!$P$13:$R$13</c:f>
              <c:numCache>
                <c:formatCode>General</c:formatCode>
                <c:ptCount val="3"/>
                <c:pt idx="0">
                  <c:v>2016</c:v>
                </c:pt>
                <c:pt idx="1">
                  <c:v>2017</c:v>
                </c:pt>
                <c:pt idx="2">
                  <c:v>2018</c:v>
                </c:pt>
              </c:numCache>
            </c:numRef>
          </c:cat>
          <c:val>
            <c:numRef>
              <c:f>Sheet6!$P$14:$R$14</c:f>
              <c:numCache>
                <c:formatCode>0%</c:formatCode>
                <c:ptCount val="3"/>
                <c:pt idx="0">
                  <c:v>0.49575562876920032</c:v>
                </c:pt>
                <c:pt idx="1">
                  <c:v>0.54456691471967966</c:v>
                </c:pt>
                <c:pt idx="2">
                  <c:v>0.56151040630634086</c:v>
                </c:pt>
              </c:numCache>
            </c:numRef>
          </c:val>
          <c:smooth val="0"/>
          <c:extLst>
            <c:ext xmlns:c16="http://schemas.microsoft.com/office/drawing/2014/chart" uri="{C3380CC4-5D6E-409C-BE32-E72D297353CC}">
              <c16:uniqueId val="{00000000-3FF9-4309-9AC2-E0E0EFABD1C6}"/>
            </c:ext>
          </c:extLst>
        </c:ser>
        <c:ser>
          <c:idx val="1"/>
          <c:order val="1"/>
          <c:tx>
            <c:strRef>
              <c:f>Sheet6!$O$15</c:f>
              <c:strCache>
                <c:ptCount val="1"/>
                <c:pt idx="0">
                  <c:v>Ed. Wages as % Ed. Expend.</c:v>
                </c:pt>
              </c:strCache>
            </c:strRef>
          </c:tx>
          <c:spPr>
            <a:ln w="28575" cap="rnd">
              <a:solidFill>
                <a:srgbClr val="00B0F0"/>
              </a:solidFill>
              <a:round/>
            </a:ln>
            <a:effectLst/>
          </c:spPr>
          <c:marker>
            <c:symbol val="none"/>
          </c:marker>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Sheet6!$P$13:$R$13</c:f>
              <c:numCache>
                <c:formatCode>General</c:formatCode>
                <c:ptCount val="3"/>
                <c:pt idx="0">
                  <c:v>2016</c:v>
                </c:pt>
                <c:pt idx="1">
                  <c:v>2017</c:v>
                </c:pt>
                <c:pt idx="2">
                  <c:v>2018</c:v>
                </c:pt>
              </c:numCache>
            </c:numRef>
          </c:cat>
          <c:val>
            <c:numRef>
              <c:f>Sheet6!$P$15:$R$15</c:f>
              <c:numCache>
                <c:formatCode>0%</c:formatCode>
                <c:ptCount val="3"/>
                <c:pt idx="0">
                  <c:v>0.61199603995798613</c:v>
                </c:pt>
                <c:pt idx="1">
                  <c:v>0.70106887701937626</c:v>
                </c:pt>
                <c:pt idx="2">
                  <c:v>0.73854540599429697</c:v>
                </c:pt>
              </c:numCache>
            </c:numRef>
          </c:val>
          <c:smooth val="0"/>
          <c:extLst>
            <c:ext xmlns:c16="http://schemas.microsoft.com/office/drawing/2014/chart" uri="{C3380CC4-5D6E-409C-BE32-E72D297353CC}">
              <c16:uniqueId val="{00000001-3FF9-4309-9AC2-E0E0EFABD1C6}"/>
            </c:ext>
          </c:extLst>
        </c:ser>
        <c:ser>
          <c:idx val="2"/>
          <c:order val="2"/>
          <c:tx>
            <c:strRef>
              <c:f>Sheet6!$O$16</c:f>
              <c:strCache>
                <c:ptCount val="1"/>
                <c:pt idx="0">
                  <c:v>Educ. Invest. as % Educ. Expend.</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Sheet6!$P$13:$R$13</c:f>
              <c:numCache>
                <c:formatCode>General</c:formatCode>
                <c:ptCount val="3"/>
                <c:pt idx="0">
                  <c:v>2016</c:v>
                </c:pt>
                <c:pt idx="1">
                  <c:v>2017</c:v>
                </c:pt>
                <c:pt idx="2">
                  <c:v>2018</c:v>
                </c:pt>
              </c:numCache>
            </c:numRef>
          </c:cat>
          <c:val>
            <c:numRef>
              <c:f>Sheet6!$P$16:$R$16</c:f>
              <c:numCache>
                <c:formatCode>0%</c:formatCode>
                <c:ptCount val="3"/>
                <c:pt idx="0">
                  <c:v>0.16952787606960093</c:v>
                </c:pt>
                <c:pt idx="1">
                  <c:v>0.11914377291029163</c:v>
                </c:pt>
                <c:pt idx="2">
                  <c:v>7.6349485230360101E-2</c:v>
                </c:pt>
              </c:numCache>
            </c:numRef>
          </c:val>
          <c:smooth val="0"/>
          <c:extLst>
            <c:ext xmlns:c16="http://schemas.microsoft.com/office/drawing/2014/chart" uri="{C3380CC4-5D6E-409C-BE32-E72D297353CC}">
              <c16:uniqueId val="{00000002-3FF9-4309-9AC2-E0E0EFABD1C6}"/>
            </c:ext>
          </c:extLst>
        </c:ser>
        <c:ser>
          <c:idx val="3"/>
          <c:order val="3"/>
          <c:tx>
            <c:strRef>
              <c:f>Sheet6!$O$17</c:f>
              <c:strCache>
                <c:ptCount val="1"/>
                <c:pt idx="0">
                  <c:v>Ed. Subv as % Ed. Wages</c:v>
                </c:pt>
              </c:strCache>
            </c:strRef>
          </c:tx>
          <c:spPr>
            <a:ln w="28575" cap="rnd">
              <a:solidFill>
                <a:srgbClr val="FF0000"/>
              </a:solidFill>
              <a:prstDash val="dash"/>
              <a:round/>
            </a:ln>
            <a:effectLst/>
          </c:spPr>
          <c:marker>
            <c:symbol val="none"/>
          </c:marker>
          <c:dLbls>
            <c:dLbl>
              <c:idx val="1"/>
              <c:layout>
                <c:manualLayout>
                  <c:x val="-6.083610682685283E-2"/>
                  <c:y val="1.245443346517029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FF9-4309-9AC2-E0E0EFABD1C6}"/>
                </c:ext>
              </c:extLst>
            </c:dLbl>
            <c:dLbl>
              <c:idx val="2"/>
              <c:layout>
                <c:manualLayout>
                  <c:x val="-7.4581811294206948E-2"/>
                  <c:y val="-8.8504903207984372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FF9-4309-9AC2-E0E0EFABD1C6}"/>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Sheet6!$P$13:$R$13</c:f>
              <c:numCache>
                <c:formatCode>General</c:formatCode>
                <c:ptCount val="3"/>
                <c:pt idx="0">
                  <c:v>2016</c:v>
                </c:pt>
                <c:pt idx="1">
                  <c:v>2017</c:v>
                </c:pt>
                <c:pt idx="2">
                  <c:v>2018</c:v>
                </c:pt>
              </c:numCache>
            </c:numRef>
          </c:cat>
          <c:val>
            <c:numRef>
              <c:f>Sheet6!$P$17:$R$17</c:f>
              <c:numCache>
                <c:formatCode>0%</c:formatCode>
                <c:ptCount val="3"/>
                <c:pt idx="0">
                  <c:v>0.98197490940367338</c:v>
                </c:pt>
                <c:pt idx="1">
                  <c:v>0.60851352583733631</c:v>
                </c:pt>
                <c:pt idx="2">
                  <c:v>0.68858004905589365</c:v>
                </c:pt>
              </c:numCache>
            </c:numRef>
          </c:val>
          <c:smooth val="0"/>
          <c:extLst>
            <c:ext xmlns:c16="http://schemas.microsoft.com/office/drawing/2014/chart" uri="{C3380CC4-5D6E-409C-BE32-E72D297353CC}">
              <c16:uniqueId val="{00000005-3FF9-4309-9AC2-E0E0EFABD1C6}"/>
            </c:ext>
          </c:extLst>
        </c:ser>
        <c:dLbls>
          <c:dLblPos val="t"/>
          <c:showLegendKey val="0"/>
          <c:showVal val="1"/>
          <c:showCatName val="0"/>
          <c:showSerName val="0"/>
          <c:showPercent val="0"/>
          <c:showBubbleSize val="0"/>
        </c:dLbls>
        <c:smooth val="0"/>
        <c:axId val="396409608"/>
        <c:axId val="396408040"/>
      </c:lineChart>
      <c:catAx>
        <c:axId val="3964096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96408040"/>
        <c:crosses val="autoZero"/>
        <c:auto val="1"/>
        <c:lblAlgn val="ctr"/>
        <c:lblOffset val="100"/>
        <c:noMultiLvlLbl val="0"/>
      </c:catAx>
      <c:valAx>
        <c:axId val="396408040"/>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96409608"/>
        <c:crosses val="autoZero"/>
        <c:crossBetween val="between"/>
      </c:valAx>
      <c:spPr>
        <a:noFill/>
        <a:ln>
          <a:noFill/>
        </a:ln>
        <a:effectLst/>
      </c:spPr>
    </c:plotArea>
    <c:legend>
      <c:legendPos val="b"/>
      <c:layout>
        <c:manualLayout>
          <c:xMode val="edge"/>
          <c:yMode val="edge"/>
          <c:x val="7.8364124890823866E-2"/>
          <c:y val="0.77982786775232626"/>
          <c:w val="0.88843077511162094"/>
          <c:h val="0.19886531406585539"/>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5979627750446361E-2"/>
          <c:y val="3.5171862509992005E-2"/>
          <c:w val="0.91402037224955368"/>
          <c:h val="0.78379130954257692"/>
        </c:manualLayout>
      </c:layout>
      <c:barChart>
        <c:barDir val="col"/>
        <c:grouping val="stacked"/>
        <c:varyColors val="0"/>
        <c:ser>
          <c:idx val="0"/>
          <c:order val="0"/>
          <c:tx>
            <c:strRef>
              <c:f>'C2LocalRevNomHry'!$A$2</c:f>
              <c:strCache>
                <c:ptCount val="1"/>
                <c:pt idx="0">
                  <c:v>Oblast</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'C2LocalRevNomHry'!$B$1:$F$1</c:f>
              <c:strCache>
                <c:ptCount val="5"/>
                <c:pt idx="0">
                  <c:v>2014</c:v>
                </c:pt>
                <c:pt idx="1">
                  <c:v>2015</c:v>
                </c:pt>
                <c:pt idx="2">
                  <c:v>2016</c:v>
                </c:pt>
                <c:pt idx="3">
                  <c:v>2017</c:v>
                </c:pt>
                <c:pt idx="4">
                  <c:v>2018 ER</c:v>
                </c:pt>
              </c:strCache>
            </c:strRef>
          </c:cat>
          <c:val>
            <c:numRef>
              <c:f>'C2LocalRevNomHry'!$B$2:$F$2</c:f>
              <c:numCache>
                <c:formatCode>#,##0</c:formatCode>
                <c:ptCount val="5"/>
                <c:pt idx="0">
                  <c:v>45.583142244099996</c:v>
                </c:pt>
                <c:pt idx="1">
                  <c:v>52.925946714999995</c:v>
                </c:pt>
                <c:pt idx="2">
                  <c:v>53.091008365769994</c:v>
                </c:pt>
                <c:pt idx="3">
                  <c:v>87.502557373539986</c:v>
                </c:pt>
                <c:pt idx="4">
                  <c:v>98.117394264580014</c:v>
                </c:pt>
              </c:numCache>
            </c:numRef>
          </c:val>
          <c:extLst>
            <c:ext xmlns:c16="http://schemas.microsoft.com/office/drawing/2014/chart" uri="{C3380CC4-5D6E-409C-BE32-E72D297353CC}">
              <c16:uniqueId val="{00000000-2E07-491C-B2EC-086812DEF59C}"/>
            </c:ext>
          </c:extLst>
        </c:ser>
        <c:ser>
          <c:idx val="1"/>
          <c:order val="1"/>
          <c:tx>
            <c:strRef>
              <c:f>'C2LocalRevNomHry'!$A$3</c:f>
              <c:strCache>
                <c:ptCount val="1"/>
                <c:pt idx="0">
                  <c:v>Cities</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'C2LocalRevNomHry'!$B$1:$F$1</c:f>
              <c:strCache>
                <c:ptCount val="5"/>
                <c:pt idx="0">
                  <c:v>2014</c:v>
                </c:pt>
                <c:pt idx="1">
                  <c:v>2015</c:v>
                </c:pt>
                <c:pt idx="2">
                  <c:v>2016</c:v>
                </c:pt>
                <c:pt idx="3">
                  <c:v>2017</c:v>
                </c:pt>
                <c:pt idx="4">
                  <c:v>2018 ER</c:v>
                </c:pt>
              </c:strCache>
            </c:strRef>
          </c:cat>
          <c:val>
            <c:numRef>
              <c:f>'C2LocalRevNomHry'!$B$3:$F$3</c:f>
              <c:numCache>
                <c:formatCode>#,##0</c:formatCode>
                <c:ptCount val="5"/>
                <c:pt idx="0">
                  <c:v>93.424804632950014</c:v>
                </c:pt>
                <c:pt idx="1">
                  <c:v>132.14748091372999</c:v>
                </c:pt>
                <c:pt idx="2">
                  <c:v>170.74201990777996</c:v>
                </c:pt>
                <c:pt idx="3">
                  <c:v>221.65229055332995</c:v>
                </c:pt>
                <c:pt idx="4">
                  <c:v>258.47489408887003</c:v>
                </c:pt>
              </c:numCache>
            </c:numRef>
          </c:val>
          <c:extLst>
            <c:ext xmlns:c16="http://schemas.microsoft.com/office/drawing/2014/chart" uri="{C3380CC4-5D6E-409C-BE32-E72D297353CC}">
              <c16:uniqueId val="{00000001-2E07-491C-B2EC-086812DEF59C}"/>
            </c:ext>
          </c:extLst>
        </c:ser>
        <c:ser>
          <c:idx val="2"/>
          <c:order val="2"/>
          <c:tx>
            <c:strRef>
              <c:f>'C2LocalRevNomHry'!$A$4</c:f>
              <c:strCache>
                <c:ptCount val="1"/>
                <c:pt idx="0">
                  <c:v>Rayons</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'C2LocalRevNomHry'!$B$1:$F$1</c:f>
              <c:strCache>
                <c:ptCount val="5"/>
                <c:pt idx="0">
                  <c:v>2014</c:v>
                </c:pt>
                <c:pt idx="1">
                  <c:v>2015</c:v>
                </c:pt>
                <c:pt idx="2">
                  <c:v>2016</c:v>
                </c:pt>
                <c:pt idx="3">
                  <c:v>2017</c:v>
                </c:pt>
                <c:pt idx="4">
                  <c:v>2018 ER</c:v>
                </c:pt>
              </c:strCache>
            </c:strRef>
          </c:cat>
          <c:val>
            <c:numRef>
              <c:f>'C2LocalRevNomHry'!$B$4:$F$4</c:f>
              <c:numCache>
                <c:formatCode>#,##0</c:formatCode>
                <c:ptCount val="5"/>
                <c:pt idx="0">
                  <c:v>68.443087993095304</c:v>
                </c:pt>
                <c:pt idx="1">
                  <c:v>90.713480056350022</c:v>
                </c:pt>
                <c:pt idx="2">
                  <c:v>111.57979431194998</c:v>
                </c:pt>
                <c:pt idx="3">
                  <c:v>145.90523752361</c:v>
                </c:pt>
                <c:pt idx="4">
                  <c:v>145.20409805502004</c:v>
                </c:pt>
              </c:numCache>
            </c:numRef>
          </c:val>
          <c:extLst>
            <c:ext xmlns:c16="http://schemas.microsoft.com/office/drawing/2014/chart" uri="{C3380CC4-5D6E-409C-BE32-E72D297353CC}">
              <c16:uniqueId val="{00000002-2E07-491C-B2EC-086812DEF59C}"/>
            </c:ext>
          </c:extLst>
        </c:ser>
        <c:ser>
          <c:idx val="3"/>
          <c:order val="3"/>
          <c:tx>
            <c:strRef>
              <c:f>'C2LocalRevNomHry'!$A$5</c:f>
              <c:strCache>
                <c:ptCount val="1"/>
                <c:pt idx="0">
                  <c:v>Hromada</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'C2LocalRevNomHry'!$B$1:$F$1</c:f>
              <c:strCache>
                <c:ptCount val="5"/>
                <c:pt idx="0">
                  <c:v>2014</c:v>
                </c:pt>
                <c:pt idx="1">
                  <c:v>2015</c:v>
                </c:pt>
                <c:pt idx="2">
                  <c:v>2016</c:v>
                </c:pt>
                <c:pt idx="3">
                  <c:v>2017</c:v>
                </c:pt>
                <c:pt idx="4">
                  <c:v>2018 ER</c:v>
                </c:pt>
              </c:strCache>
            </c:strRef>
          </c:cat>
          <c:val>
            <c:numRef>
              <c:f>'C2LocalRevNomHry'!$B$5:$F$5</c:f>
              <c:numCache>
                <c:formatCode>#,##0</c:formatCode>
                <c:ptCount val="5"/>
                <c:pt idx="0">
                  <c:v>11.964406169744676</c:v>
                </c:pt>
                <c:pt idx="1">
                  <c:v>14.79942041052</c:v>
                </c:pt>
                <c:pt idx="2">
                  <c:v>20.902574797069988</c:v>
                </c:pt>
                <c:pt idx="3">
                  <c:v>24.236258568259995</c:v>
                </c:pt>
                <c:pt idx="4">
                  <c:v>22.710930529549998</c:v>
                </c:pt>
              </c:numCache>
            </c:numRef>
          </c:val>
          <c:extLst>
            <c:ext xmlns:c16="http://schemas.microsoft.com/office/drawing/2014/chart" uri="{C3380CC4-5D6E-409C-BE32-E72D297353CC}">
              <c16:uniqueId val="{00000003-2E07-491C-B2EC-086812DEF59C}"/>
            </c:ext>
          </c:extLst>
        </c:ser>
        <c:ser>
          <c:idx val="4"/>
          <c:order val="4"/>
          <c:tx>
            <c:strRef>
              <c:f>'C2LocalRevNomHry'!$A$6</c:f>
              <c:strCache>
                <c:ptCount val="1"/>
                <c:pt idx="0">
                  <c:v>OTH</c:v>
                </c:pt>
              </c:strCache>
            </c:strRef>
          </c:tx>
          <c:spPr>
            <a:solidFill>
              <a:schemeClr val="accent5"/>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4-2E07-491C-B2EC-086812DEF59C}"/>
                </c:ext>
              </c:extLst>
            </c:dLbl>
            <c:dLbl>
              <c:idx val="1"/>
              <c:delete val="1"/>
              <c:extLst>
                <c:ext xmlns:c15="http://schemas.microsoft.com/office/drawing/2012/chart" uri="{CE6537A1-D6FC-4f65-9D91-7224C49458BB}"/>
                <c:ext xmlns:c16="http://schemas.microsoft.com/office/drawing/2014/chart" uri="{C3380CC4-5D6E-409C-BE32-E72D297353CC}">
                  <c16:uniqueId val="{00000005-2E07-491C-B2EC-086812DEF59C}"/>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'C2LocalRevNomHry'!$B$1:$F$1</c:f>
              <c:strCache>
                <c:ptCount val="5"/>
                <c:pt idx="0">
                  <c:v>2014</c:v>
                </c:pt>
                <c:pt idx="1">
                  <c:v>2015</c:v>
                </c:pt>
                <c:pt idx="2">
                  <c:v>2016</c:v>
                </c:pt>
                <c:pt idx="3">
                  <c:v>2017</c:v>
                </c:pt>
                <c:pt idx="4">
                  <c:v>2018 ER</c:v>
                </c:pt>
              </c:strCache>
            </c:strRef>
          </c:cat>
          <c:val>
            <c:numRef>
              <c:f>'C2LocalRevNomHry'!$B$6:$F$6</c:f>
              <c:numCache>
                <c:formatCode>#,##0</c:formatCode>
                <c:ptCount val="5"/>
                <c:pt idx="0">
                  <c:v>0</c:v>
                </c:pt>
                <c:pt idx="1">
                  <c:v>0</c:v>
                </c:pt>
                <c:pt idx="2">
                  <c:v>7.0562084123700002</c:v>
                </c:pt>
                <c:pt idx="3">
                  <c:v>18.486645560700001</c:v>
                </c:pt>
                <c:pt idx="4">
                  <c:v>44.680863967740038</c:v>
                </c:pt>
              </c:numCache>
            </c:numRef>
          </c:val>
          <c:extLst>
            <c:ext xmlns:c16="http://schemas.microsoft.com/office/drawing/2014/chart" uri="{C3380CC4-5D6E-409C-BE32-E72D297353CC}">
              <c16:uniqueId val="{00000006-2E07-491C-B2EC-086812DEF59C}"/>
            </c:ext>
          </c:extLst>
        </c:ser>
        <c:dLbls>
          <c:showLegendKey val="0"/>
          <c:showVal val="0"/>
          <c:showCatName val="0"/>
          <c:showSerName val="0"/>
          <c:showPercent val="0"/>
          <c:showBubbleSize val="0"/>
        </c:dLbls>
        <c:gapWidth val="150"/>
        <c:overlap val="100"/>
        <c:axId val="392313944"/>
        <c:axId val="392309632"/>
      </c:barChart>
      <c:catAx>
        <c:axId val="3923139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92309632"/>
        <c:crosses val="autoZero"/>
        <c:auto val="1"/>
        <c:lblAlgn val="ctr"/>
        <c:lblOffset val="100"/>
        <c:noMultiLvlLbl val="0"/>
      </c:catAx>
      <c:valAx>
        <c:axId val="39230963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92313944"/>
        <c:crosses val="autoZero"/>
        <c:crossBetween val="between"/>
      </c:valAx>
      <c:spPr>
        <a:noFill/>
        <a:ln>
          <a:noFill/>
        </a:ln>
        <a:effectLst/>
      </c:spPr>
    </c:plotArea>
    <c:legend>
      <c:legendPos val="b"/>
      <c:layout>
        <c:manualLayout>
          <c:xMode val="edge"/>
          <c:yMode val="edge"/>
          <c:x val="0.23233273067317115"/>
          <c:y val="0.88828854243588362"/>
          <c:w val="0.53533453865365777"/>
          <c:h val="0.11171145756411639"/>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'[ChartsTables2019Report.xlsx]C3LocalRevInflationAdjust'!$B$1</c:f>
              <c:strCache>
                <c:ptCount val="1"/>
                <c:pt idx="0">
                  <c:v>Oblasts</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'[ChartsTables2019Report.xlsx]C3LocalRevInflationAdjust'!$A$2:$A$7</c:f>
              <c:strCache>
                <c:ptCount val="6"/>
                <c:pt idx="0">
                  <c:v>2014</c:v>
                </c:pt>
                <c:pt idx="1">
                  <c:v>2015</c:v>
                </c:pt>
                <c:pt idx="2">
                  <c:v>2016</c:v>
                </c:pt>
                <c:pt idx="3">
                  <c:v>2017</c:v>
                </c:pt>
                <c:pt idx="4">
                  <c:v>2018 ER</c:v>
                </c:pt>
                <c:pt idx="5">
                  <c:v>2018 IB</c:v>
                </c:pt>
              </c:strCache>
            </c:strRef>
          </c:cat>
          <c:val>
            <c:numRef>
              <c:f>'[ChartsTables2019Report.xlsx]C3LocalRevInflationAdjust'!$B$2:$B$7</c:f>
              <c:numCache>
                <c:formatCode>#,##0</c:formatCode>
                <c:ptCount val="6"/>
                <c:pt idx="0">
                  <c:v>91.65858242443629</c:v>
                </c:pt>
                <c:pt idx="1">
                  <c:v>74.265688430487984</c:v>
                </c:pt>
                <c:pt idx="2">
                  <c:v>66.278814843827263</c:v>
                </c:pt>
                <c:pt idx="3">
                  <c:v>96.077807996146916</c:v>
                </c:pt>
                <c:pt idx="4">
                  <c:v>98.117394264580014</c:v>
                </c:pt>
                <c:pt idx="5">
                  <c:v>230.64070864768999</c:v>
                </c:pt>
              </c:numCache>
            </c:numRef>
          </c:val>
          <c:extLst>
            <c:ext xmlns:c16="http://schemas.microsoft.com/office/drawing/2014/chart" uri="{C3380CC4-5D6E-409C-BE32-E72D297353CC}">
              <c16:uniqueId val="{00000000-C144-4A43-9796-D16CC0C1C0FD}"/>
            </c:ext>
          </c:extLst>
        </c:ser>
        <c:ser>
          <c:idx val="1"/>
          <c:order val="1"/>
          <c:tx>
            <c:strRef>
              <c:f>'[ChartsTables2019Report.xlsx]C3LocalRevInflationAdjust'!$C$1</c:f>
              <c:strCache>
                <c:ptCount val="1"/>
                <c:pt idx="0">
                  <c:v>Cities</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'[ChartsTables2019Report.xlsx]C3LocalRevInflationAdjust'!$A$2:$A$7</c:f>
              <c:strCache>
                <c:ptCount val="6"/>
                <c:pt idx="0">
                  <c:v>2014</c:v>
                </c:pt>
                <c:pt idx="1">
                  <c:v>2015</c:v>
                </c:pt>
                <c:pt idx="2">
                  <c:v>2016</c:v>
                </c:pt>
                <c:pt idx="3">
                  <c:v>2017</c:v>
                </c:pt>
                <c:pt idx="4">
                  <c:v>2018 ER</c:v>
                </c:pt>
                <c:pt idx="5">
                  <c:v>2018 IB</c:v>
                </c:pt>
              </c:strCache>
            </c:strRef>
          </c:cat>
          <c:val>
            <c:numRef>
              <c:f>'[ChartsTables2019Report.xlsx]C3LocalRevInflationAdjust'!$C$2:$C$7</c:f>
              <c:numCache>
                <c:formatCode>#,##0</c:formatCode>
                <c:ptCount val="6"/>
                <c:pt idx="0">
                  <c:v>187.85859715593585</c:v>
                </c:pt>
                <c:pt idx="1">
                  <c:v>185.42934521814595</c:v>
                </c:pt>
                <c:pt idx="2">
                  <c:v>213.15433765287253</c:v>
                </c:pt>
                <c:pt idx="3">
                  <c:v>243.37421502755635</c:v>
                </c:pt>
                <c:pt idx="4">
                  <c:v>258.47489408887003</c:v>
                </c:pt>
                <c:pt idx="5">
                  <c:v>196.99318253022008</c:v>
                </c:pt>
              </c:numCache>
            </c:numRef>
          </c:val>
          <c:extLst>
            <c:ext xmlns:c16="http://schemas.microsoft.com/office/drawing/2014/chart" uri="{C3380CC4-5D6E-409C-BE32-E72D297353CC}">
              <c16:uniqueId val="{00000001-C144-4A43-9796-D16CC0C1C0FD}"/>
            </c:ext>
          </c:extLst>
        </c:ser>
        <c:ser>
          <c:idx val="2"/>
          <c:order val="2"/>
          <c:tx>
            <c:strRef>
              <c:f>'[ChartsTables2019Report.xlsx]C3LocalRevInflationAdjust'!$D$1</c:f>
              <c:strCache>
                <c:ptCount val="1"/>
                <c:pt idx="0">
                  <c:v>Rayons</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'[ChartsTables2019Report.xlsx]C3LocalRevInflationAdjust'!$A$2:$A$7</c:f>
              <c:strCache>
                <c:ptCount val="6"/>
                <c:pt idx="0">
                  <c:v>2014</c:v>
                </c:pt>
                <c:pt idx="1">
                  <c:v>2015</c:v>
                </c:pt>
                <c:pt idx="2">
                  <c:v>2016</c:v>
                </c:pt>
                <c:pt idx="3">
                  <c:v>2017</c:v>
                </c:pt>
                <c:pt idx="4">
                  <c:v>2018 ER</c:v>
                </c:pt>
                <c:pt idx="5">
                  <c:v>2018 IB</c:v>
                </c:pt>
              </c:strCache>
            </c:strRef>
          </c:cat>
          <c:val>
            <c:numRef>
              <c:f>'[ChartsTables2019Report.xlsx]C3LocalRevInflationAdjust'!$D$2:$D$7</c:f>
              <c:numCache>
                <c:formatCode>#,##0</c:formatCode>
                <c:ptCount val="6"/>
                <c:pt idx="0">
                  <c:v>137.62536133651605</c:v>
                </c:pt>
                <c:pt idx="1">
                  <c:v>127.28915521507031</c:v>
                </c:pt>
                <c:pt idx="2">
                  <c:v>139.29621521903837</c:v>
                </c:pt>
                <c:pt idx="3">
                  <c:v>160.20395080092382</c:v>
                </c:pt>
                <c:pt idx="4">
                  <c:v>145.20409805502004</c:v>
                </c:pt>
                <c:pt idx="5">
                  <c:v>67.888364619960001</c:v>
                </c:pt>
              </c:numCache>
            </c:numRef>
          </c:val>
          <c:extLst>
            <c:ext xmlns:c16="http://schemas.microsoft.com/office/drawing/2014/chart" uri="{C3380CC4-5D6E-409C-BE32-E72D297353CC}">
              <c16:uniqueId val="{00000002-C144-4A43-9796-D16CC0C1C0FD}"/>
            </c:ext>
          </c:extLst>
        </c:ser>
        <c:ser>
          <c:idx val="3"/>
          <c:order val="3"/>
          <c:tx>
            <c:strRef>
              <c:f>'[ChartsTables2019Report.xlsx]C3LocalRevInflationAdjust'!$E$1</c:f>
              <c:strCache>
                <c:ptCount val="1"/>
                <c:pt idx="0">
                  <c:v>Gromada</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'[ChartsTables2019Report.xlsx]C3LocalRevInflationAdjust'!$A$2:$A$7</c:f>
              <c:strCache>
                <c:ptCount val="6"/>
                <c:pt idx="0">
                  <c:v>2014</c:v>
                </c:pt>
                <c:pt idx="1">
                  <c:v>2015</c:v>
                </c:pt>
                <c:pt idx="2">
                  <c:v>2016</c:v>
                </c:pt>
                <c:pt idx="3">
                  <c:v>2017</c:v>
                </c:pt>
                <c:pt idx="4">
                  <c:v>2018 ER</c:v>
                </c:pt>
                <c:pt idx="5">
                  <c:v>2018 IB</c:v>
                </c:pt>
              </c:strCache>
            </c:strRef>
          </c:cat>
          <c:val>
            <c:numRef>
              <c:f>'[ChartsTables2019Report.xlsx]C3LocalRevInflationAdjust'!$E$2:$E$7</c:f>
              <c:numCache>
                <c:formatCode>#,##0</c:formatCode>
                <c:ptCount val="6"/>
                <c:pt idx="0">
                  <c:v>24.058027926122591</c:v>
                </c:pt>
                <c:pt idx="1">
                  <c:v>20.766546720041671</c:v>
                </c:pt>
                <c:pt idx="2">
                  <c:v>26.094774376662198</c:v>
                </c:pt>
                <c:pt idx="3">
                  <c:v>26.611411907949485</c:v>
                </c:pt>
                <c:pt idx="4">
                  <c:v>22.710930529549998</c:v>
                </c:pt>
                <c:pt idx="5">
                  <c:v>22.285435725569997</c:v>
                </c:pt>
              </c:numCache>
            </c:numRef>
          </c:val>
          <c:extLst>
            <c:ext xmlns:c16="http://schemas.microsoft.com/office/drawing/2014/chart" uri="{C3380CC4-5D6E-409C-BE32-E72D297353CC}">
              <c16:uniqueId val="{00000003-C144-4A43-9796-D16CC0C1C0FD}"/>
            </c:ext>
          </c:extLst>
        </c:ser>
        <c:ser>
          <c:idx val="4"/>
          <c:order val="4"/>
          <c:tx>
            <c:strRef>
              <c:f>'[ChartsTables2019Report.xlsx]C3LocalRevInflationAdjust'!$F$1</c:f>
              <c:strCache>
                <c:ptCount val="1"/>
                <c:pt idx="0">
                  <c:v>OTH</c:v>
                </c:pt>
              </c:strCache>
            </c:strRef>
          </c:tx>
          <c:spPr>
            <a:solidFill>
              <a:schemeClr val="accent5"/>
            </a:solidFill>
            <a:ln>
              <a:noFill/>
            </a:ln>
            <a:effectLst/>
          </c:spPr>
          <c:invertIfNegative val="0"/>
          <c:dLbls>
            <c:dLbl>
              <c:idx val="2"/>
              <c:layout>
                <c:manualLayout>
                  <c:x val="-1.9575217774298456E-3"/>
                  <c:y val="-2.519526329050138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C144-4A43-9796-D16CC0C1C0FD}"/>
                </c:ext>
              </c:extLst>
            </c:dLbl>
            <c:dLbl>
              <c:idx val="3"/>
              <c:layout>
                <c:manualLayout>
                  <c:x val="0"/>
                  <c:y val="-3.0234315948601664E-2"/>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3.5548595478124695E-2"/>
                      <c:h val="0.109095490047871"/>
                    </c:manualLayout>
                  </c15:layout>
                </c:ext>
                <c:ext xmlns:c16="http://schemas.microsoft.com/office/drawing/2014/chart" uri="{C3380CC4-5D6E-409C-BE32-E72D297353CC}">
                  <c16:uniqueId val="{00000006-C144-4A43-9796-D16CC0C1C0FD}"/>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'[ChartsTables2019Report.xlsx]C3LocalRevInflationAdjust'!$A$2:$A$7</c:f>
              <c:strCache>
                <c:ptCount val="6"/>
                <c:pt idx="0">
                  <c:v>2014</c:v>
                </c:pt>
                <c:pt idx="1">
                  <c:v>2015</c:v>
                </c:pt>
                <c:pt idx="2">
                  <c:v>2016</c:v>
                </c:pt>
                <c:pt idx="3">
                  <c:v>2017</c:v>
                </c:pt>
                <c:pt idx="4">
                  <c:v>2018 ER</c:v>
                </c:pt>
                <c:pt idx="5">
                  <c:v>2018 IB</c:v>
                </c:pt>
              </c:strCache>
            </c:strRef>
          </c:cat>
          <c:val>
            <c:numRef>
              <c:f>'[ChartsTables2019Report.xlsx]C3LocalRevInflationAdjust'!$F$2:$F$7</c:f>
              <c:numCache>
                <c:formatCode>General</c:formatCode>
                <c:ptCount val="6"/>
                <c:pt idx="2" formatCode="#,##0">
                  <c:v>8.8089705820027095</c:v>
                </c:pt>
                <c:pt idx="3" formatCode="#,##0">
                  <c:v>20.298336825648605</c:v>
                </c:pt>
                <c:pt idx="4" formatCode="#,##0">
                  <c:v>44.680863967740038</c:v>
                </c:pt>
                <c:pt idx="5" formatCode="#,##0">
                  <c:v>41.844977059640023</c:v>
                </c:pt>
              </c:numCache>
            </c:numRef>
          </c:val>
          <c:extLst>
            <c:ext xmlns:c16="http://schemas.microsoft.com/office/drawing/2014/chart" uri="{C3380CC4-5D6E-409C-BE32-E72D297353CC}">
              <c16:uniqueId val="{00000004-C144-4A43-9796-D16CC0C1C0FD}"/>
            </c:ext>
          </c:extLst>
        </c:ser>
        <c:dLbls>
          <c:dLblPos val="ctr"/>
          <c:showLegendKey val="0"/>
          <c:showVal val="1"/>
          <c:showCatName val="0"/>
          <c:showSerName val="0"/>
          <c:showPercent val="0"/>
          <c:showBubbleSize val="0"/>
        </c:dLbls>
        <c:gapWidth val="150"/>
        <c:overlap val="100"/>
        <c:axId val="392313552"/>
        <c:axId val="392314336"/>
      </c:barChart>
      <c:catAx>
        <c:axId val="3923135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92314336"/>
        <c:crosses val="autoZero"/>
        <c:auto val="1"/>
        <c:lblAlgn val="ctr"/>
        <c:lblOffset val="100"/>
        <c:noMultiLvlLbl val="0"/>
      </c:catAx>
      <c:valAx>
        <c:axId val="39231433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923135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1"/>
          <c:order val="0"/>
          <c:tx>
            <c:strRef>
              <c:f>'C4 T2 discretionaryGrants'!$I$3</c:f>
              <c:strCache>
                <c:ptCount val="1"/>
                <c:pt idx="0">
                  <c:v>Investment</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'C4 T2 discretionaryGrants'!$J$1:$N$1</c:f>
              <c:numCache>
                <c:formatCode>General</c:formatCode>
                <c:ptCount val="5"/>
                <c:pt idx="0">
                  <c:v>2014</c:v>
                </c:pt>
                <c:pt idx="1">
                  <c:v>2015</c:v>
                </c:pt>
                <c:pt idx="2">
                  <c:v>2016</c:v>
                </c:pt>
                <c:pt idx="3">
                  <c:v>2017</c:v>
                </c:pt>
                <c:pt idx="4">
                  <c:v>2018</c:v>
                </c:pt>
              </c:numCache>
            </c:numRef>
          </c:cat>
          <c:val>
            <c:numRef>
              <c:f>'C4 T2 discretionaryGrants'!$J$3:$N$3</c:f>
              <c:numCache>
                <c:formatCode>0.0</c:formatCode>
                <c:ptCount val="5"/>
                <c:pt idx="0">
                  <c:v>3.4032757497637345</c:v>
                </c:pt>
                <c:pt idx="1">
                  <c:v>1.018841806841104</c:v>
                </c:pt>
                <c:pt idx="2">
                  <c:v>1.8088776347890003</c:v>
                </c:pt>
                <c:pt idx="3">
                  <c:v>2.261753578080719</c:v>
                </c:pt>
                <c:pt idx="4">
                  <c:v>3.3</c:v>
                </c:pt>
              </c:numCache>
            </c:numRef>
          </c:val>
          <c:extLst>
            <c:ext xmlns:c16="http://schemas.microsoft.com/office/drawing/2014/chart" uri="{C3380CC4-5D6E-409C-BE32-E72D297353CC}">
              <c16:uniqueId val="{00000000-3B22-4986-8421-2FAD9C678BAA}"/>
            </c:ext>
          </c:extLst>
        </c:ser>
        <c:ser>
          <c:idx val="5"/>
          <c:order val="1"/>
          <c:tx>
            <c:strRef>
              <c:f>'C4 T2 discretionaryGrants'!$I$7</c:f>
              <c:strCache>
                <c:ptCount val="1"/>
                <c:pt idx="0">
                  <c:v>SocioEconDev </c:v>
                </c:pt>
              </c:strCache>
            </c:strRef>
          </c:tx>
          <c:spPr>
            <a:solidFill>
              <a:schemeClr val="accent6"/>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'C4 T2 discretionaryGrants'!$J$1:$N$1</c:f>
              <c:numCache>
                <c:formatCode>General</c:formatCode>
                <c:ptCount val="5"/>
                <c:pt idx="0">
                  <c:v>2014</c:v>
                </c:pt>
                <c:pt idx="1">
                  <c:v>2015</c:v>
                </c:pt>
                <c:pt idx="2">
                  <c:v>2016</c:v>
                </c:pt>
                <c:pt idx="3">
                  <c:v>2017</c:v>
                </c:pt>
                <c:pt idx="4">
                  <c:v>2018</c:v>
                </c:pt>
              </c:numCache>
            </c:numRef>
          </c:cat>
          <c:val>
            <c:numRef>
              <c:f>'C4 T2 discretionaryGrants'!$J$7:$N$7</c:f>
              <c:numCache>
                <c:formatCode>0.0</c:formatCode>
                <c:ptCount val="5"/>
                <c:pt idx="0">
                  <c:v>0.42071496267939801</c:v>
                </c:pt>
                <c:pt idx="1">
                  <c:v>1.0132728783942559</c:v>
                </c:pt>
                <c:pt idx="2">
                  <c:v>3.4711771767481605</c:v>
                </c:pt>
                <c:pt idx="3">
                  <c:v>6.8180341962780036</c:v>
                </c:pt>
                <c:pt idx="4">
                  <c:v>5.1617597461799996</c:v>
                </c:pt>
              </c:numCache>
            </c:numRef>
          </c:val>
          <c:extLst>
            <c:ext xmlns:c16="http://schemas.microsoft.com/office/drawing/2014/chart" uri="{C3380CC4-5D6E-409C-BE32-E72D297353CC}">
              <c16:uniqueId val="{00000001-3B22-4986-8421-2FAD9C678BAA}"/>
            </c:ext>
          </c:extLst>
        </c:ser>
        <c:ser>
          <c:idx val="3"/>
          <c:order val="2"/>
          <c:tx>
            <c:strRef>
              <c:f>'C4 T2 discretionaryGrants'!$I$5</c:f>
              <c:strCache>
                <c:ptCount val="1"/>
                <c:pt idx="0">
                  <c:v>Other Health </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'C4 T2 discretionaryGrants'!$J$1:$N$1</c:f>
              <c:numCache>
                <c:formatCode>General</c:formatCode>
                <c:ptCount val="5"/>
                <c:pt idx="0">
                  <c:v>2014</c:v>
                </c:pt>
                <c:pt idx="1">
                  <c:v>2015</c:v>
                </c:pt>
                <c:pt idx="2">
                  <c:v>2016</c:v>
                </c:pt>
                <c:pt idx="3">
                  <c:v>2017</c:v>
                </c:pt>
                <c:pt idx="4">
                  <c:v>2018</c:v>
                </c:pt>
              </c:numCache>
            </c:numRef>
          </c:cat>
          <c:val>
            <c:numRef>
              <c:f>'C4 T2 discretionaryGrants'!$J$5:$N$5</c:f>
              <c:numCache>
                <c:formatCode>0.0</c:formatCode>
                <c:ptCount val="5"/>
                <c:pt idx="0">
                  <c:v>0.47640709364890399</c:v>
                </c:pt>
                <c:pt idx="1">
                  <c:v>0.2314223193952</c:v>
                </c:pt>
                <c:pt idx="2">
                  <c:v>0.18040569473023199</c:v>
                </c:pt>
                <c:pt idx="3">
                  <c:v>5.378318835282542</c:v>
                </c:pt>
                <c:pt idx="4">
                  <c:v>2.7570904289000002</c:v>
                </c:pt>
              </c:numCache>
            </c:numRef>
          </c:val>
          <c:extLst>
            <c:ext xmlns:c16="http://schemas.microsoft.com/office/drawing/2014/chart" uri="{C3380CC4-5D6E-409C-BE32-E72D297353CC}">
              <c16:uniqueId val="{00000002-3B22-4986-8421-2FAD9C678BAA}"/>
            </c:ext>
          </c:extLst>
        </c:ser>
        <c:ser>
          <c:idx val="0"/>
          <c:order val="3"/>
          <c:tx>
            <c:strRef>
              <c:f>'C4 T2 discretionaryGrants'!$I$2</c:f>
              <c:strCache>
                <c:ptCount val="1"/>
                <c:pt idx="0">
                  <c:v>Health &amp; Ed Facility</c:v>
                </c:pt>
              </c:strCache>
            </c:strRef>
          </c:tx>
          <c:spPr>
            <a:solidFill>
              <a:schemeClr val="accent5">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'C4 T2 discretionaryGrants'!$J$1:$N$1</c:f>
              <c:numCache>
                <c:formatCode>General</c:formatCode>
                <c:ptCount val="5"/>
                <c:pt idx="0">
                  <c:v>2014</c:v>
                </c:pt>
                <c:pt idx="1">
                  <c:v>2015</c:v>
                </c:pt>
                <c:pt idx="2">
                  <c:v>2016</c:v>
                </c:pt>
                <c:pt idx="3">
                  <c:v>2017</c:v>
                </c:pt>
                <c:pt idx="4">
                  <c:v>2018</c:v>
                </c:pt>
              </c:numCache>
            </c:numRef>
          </c:cat>
          <c:val>
            <c:numRef>
              <c:f>'C4 T2 discretionaryGrants'!$J$2:$N$2</c:f>
              <c:numCache>
                <c:formatCode>General</c:formatCode>
                <c:ptCount val="5"/>
                <c:pt idx="3" formatCode="0.0">
                  <c:v>16.164520548525367</c:v>
                </c:pt>
                <c:pt idx="4" formatCode="0.0">
                  <c:v>16.326283078010004</c:v>
                </c:pt>
              </c:numCache>
            </c:numRef>
          </c:val>
          <c:extLst>
            <c:ext xmlns:c16="http://schemas.microsoft.com/office/drawing/2014/chart" uri="{C3380CC4-5D6E-409C-BE32-E72D297353CC}">
              <c16:uniqueId val="{00000003-3B22-4986-8421-2FAD9C678BAA}"/>
            </c:ext>
          </c:extLst>
        </c:ser>
        <c:ser>
          <c:idx val="4"/>
          <c:order val="4"/>
          <c:tx>
            <c:strRef>
              <c:f>'C4 T2 discretionaryGrants'!$I$6</c:f>
              <c:strCache>
                <c:ptCount val="1"/>
                <c:pt idx="0">
                  <c:v>Road Fund</c:v>
                </c:pt>
              </c:strCache>
            </c:strRef>
          </c:tx>
          <c:spPr>
            <a:solidFill>
              <a:schemeClr val="accent2">
                <a:lumMod val="40000"/>
                <a:lumOff val="60000"/>
              </a:schemeClr>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'C4 T2 discretionaryGrants'!$J$1:$N$1</c:f>
              <c:numCache>
                <c:formatCode>General</c:formatCode>
                <c:ptCount val="5"/>
                <c:pt idx="0">
                  <c:v>2014</c:v>
                </c:pt>
                <c:pt idx="1">
                  <c:v>2015</c:v>
                </c:pt>
                <c:pt idx="2">
                  <c:v>2016</c:v>
                </c:pt>
                <c:pt idx="3">
                  <c:v>2017</c:v>
                </c:pt>
                <c:pt idx="4">
                  <c:v>2018</c:v>
                </c:pt>
              </c:numCache>
            </c:numRef>
          </c:cat>
          <c:val>
            <c:numRef>
              <c:f>'C4 T2 discretionaryGrants'!$J$6:$N$6</c:f>
              <c:numCache>
                <c:formatCode>0.0</c:formatCode>
                <c:ptCount val="5"/>
                <c:pt idx="1">
                  <c:v>0.766769152796416</c:v>
                </c:pt>
                <c:pt idx="2">
                  <c:v>2.8311843563413999</c:v>
                </c:pt>
                <c:pt idx="3">
                  <c:v>13.514659359928922</c:v>
                </c:pt>
                <c:pt idx="4">
                  <c:v>14.3</c:v>
                </c:pt>
              </c:numCache>
            </c:numRef>
          </c:val>
          <c:extLst>
            <c:ext xmlns:c16="http://schemas.microsoft.com/office/drawing/2014/chart" uri="{C3380CC4-5D6E-409C-BE32-E72D297353CC}">
              <c16:uniqueId val="{00000004-3B22-4986-8421-2FAD9C678BAA}"/>
            </c:ext>
          </c:extLst>
        </c:ser>
        <c:ser>
          <c:idx val="2"/>
          <c:order val="5"/>
          <c:tx>
            <c:strRef>
              <c:f>'C4 T2 discretionaryGrants'!$I$4</c:f>
              <c:strCache>
                <c:ptCount val="1"/>
                <c:pt idx="0">
                  <c:v>New Ukrainian School </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'C4 T2 discretionaryGrants'!$J$1:$N$1</c:f>
              <c:numCache>
                <c:formatCode>General</c:formatCode>
                <c:ptCount val="5"/>
                <c:pt idx="0">
                  <c:v>2014</c:v>
                </c:pt>
                <c:pt idx="1">
                  <c:v>2015</c:v>
                </c:pt>
                <c:pt idx="2">
                  <c:v>2016</c:v>
                </c:pt>
                <c:pt idx="3">
                  <c:v>2017</c:v>
                </c:pt>
                <c:pt idx="4">
                  <c:v>2018</c:v>
                </c:pt>
              </c:numCache>
            </c:numRef>
          </c:cat>
          <c:val>
            <c:numRef>
              <c:f>'C4 T2 discretionaryGrants'!$J$4:$N$4</c:f>
              <c:numCache>
                <c:formatCode>General</c:formatCode>
                <c:ptCount val="5"/>
                <c:pt idx="4" formatCode="0.0">
                  <c:v>1.09000541502</c:v>
                </c:pt>
              </c:numCache>
            </c:numRef>
          </c:val>
          <c:extLst>
            <c:ext xmlns:c16="http://schemas.microsoft.com/office/drawing/2014/chart" uri="{C3380CC4-5D6E-409C-BE32-E72D297353CC}">
              <c16:uniqueId val="{00000005-3B22-4986-8421-2FAD9C678BAA}"/>
            </c:ext>
          </c:extLst>
        </c:ser>
        <c:dLbls>
          <c:dLblPos val="ctr"/>
          <c:showLegendKey val="0"/>
          <c:showVal val="1"/>
          <c:showCatName val="0"/>
          <c:showSerName val="0"/>
          <c:showPercent val="0"/>
          <c:showBubbleSize val="0"/>
        </c:dLbls>
        <c:gapWidth val="150"/>
        <c:overlap val="100"/>
        <c:axId val="392310024"/>
        <c:axId val="392310416"/>
      </c:barChart>
      <c:catAx>
        <c:axId val="3923100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92310416"/>
        <c:crosses val="autoZero"/>
        <c:auto val="1"/>
        <c:lblAlgn val="ctr"/>
        <c:lblOffset val="100"/>
        <c:noMultiLvlLbl val="0"/>
      </c:catAx>
      <c:valAx>
        <c:axId val="392310416"/>
        <c:scaling>
          <c:orientation val="minMax"/>
          <c:max val="45"/>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923100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1"/>
          <c:order val="0"/>
          <c:tx>
            <c:strRef>
              <c:f>'C6 percapEX'!$A$4</c:f>
              <c:strCache>
                <c:ptCount val="1"/>
                <c:pt idx="0">
                  <c:v>Education</c:v>
                </c:pt>
              </c:strCache>
            </c:strRef>
          </c:tx>
          <c:spPr>
            <a:solidFill>
              <a:srgbClr val="00B0F0"/>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'C6 percapEX'!$B$1:$M$2</c:f>
              <c:multiLvlStrCache>
                <c:ptCount val="12"/>
                <c:lvl>
                  <c:pt idx="0">
                    <c:v>Rayons</c:v>
                  </c:pt>
                  <c:pt idx="1">
                    <c:v>OTH</c:v>
                  </c:pt>
                  <c:pt idx="2">
                    <c:v>COS w/o Kyiv</c:v>
                  </c:pt>
                  <c:pt idx="3">
                    <c:v>Kyiv</c:v>
                  </c:pt>
                  <c:pt idx="4">
                    <c:v>Rayons</c:v>
                  </c:pt>
                  <c:pt idx="5">
                    <c:v>OTH</c:v>
                  </c:pt>
                  <c:pt idx="6">
                    <c:v>COS w/o Kyiv</c:v>
                  </c:pt>
                  <c:pt idx="7">
                    <c:v>Kyiv</c:v>
                  </c:pt>
                  <c:pt idx="8">
                    <c:v>Rayons</c:v>
                  </c:pt>
                  <c:pt idx="9">
                    <c:v>OTH</c:v>
                  </c:pt>
                  <c:pt idx="10">
                    <c:v>COS w/o Kyiv</c:v>
                  </c:pt>
                  <c:pt idx="11">
                    <c:v>Kyiv</c:v>
                  </c:pt>
                </c:lvl>
                <c:lvl>
                  <c:pt idx="0">
                    <c:v>2016</c:v>
                  </c:pt>
                  <c:pt idx="4">
                    <c:v>2017</c:v>
                  </c:pt>
                  <c:pt idx="8">
                    <c:v>2018</c:v>
                  </c:pt>
                </c:lvl>
              </c:multiLvlStrCache>
            </c:multiLvlStrRef>
          </c:cat>
          <c:val>
            <c:numRef>
              <c:f>'C6 percapEX'!$B$4:$M$4</c:f>
              <c:numCache>
                <c:formatCode>#,##0</c:formatCode>
                <c:ptCount val="12"/>
                <c:pt idx="0">
                  <c:v>2266.1197152191171</c:v>
                </c:pt>
                <c:pt idx="1">
                  <c:v>2534.9135255457286</c:v>
                </c:pt>
                <c:pt idx="2">
                  <c:v>2329.7674555256071</c:v>
                </c:pt>
                <c:pt idx="3">
                  <c:v>5116.2407259515476</c:v>
                </c:pt>
                <c:pt idx="4">
                  <c:v>3046.9821407424224</c:v>
                </c:pt>
                <c:pt idx="5">
                  <c:v>3104.1011046335389</c:v>
                </c:pt>
                <c:pt idx="6">
                  <c:v>2782.7233590610263</c:v>
                </c:pt>
                <c:pt idx="7">
                  <c:v>4357.8244898615858</c:v>
                </c:pt>
                <c:pt idx="8">
                  <c:v>3612.9395838787977</c:v>
                </c:pt>
                <c:pt idx="9">
                  <c:v>3609.9753013063651</c:v>
                </c:pt>
                <c:pt idx="10">
                  <c:v>3127.4390811385892</c:v>
                </c:pt>
                <c:pt idx="11">
                  <c:v>3457.1205964876385</c:v>
                </c:pt>
              </c:numCache>
            </c:numRef>
          </c:val>
          <c:extLst>
            <c:ext xmlns:c16="http://schemas.microsoft.com/office/drawing/2014/chart" uri="{C3380CC4-5D6E-409C-BE32-E72D297353CC}">
              <c16:uniqueId val="{00000000-94B6-4D3C-A26B-87461F9FFFE5}"/>
            </c:ext>
          </c:extLst>
        </c:ser>
        <c:ser>
          <c:idx val="2"/>
          <c:order val="1"/>
          <c:tx>
            <c:strRef>
              <c:f>'C6 percapEX'!$A$5</c:f>
              <c:strCache>
                <c:ptCount val="1"/>
                <c:pt idx="0">
                  <c:v>Health Care</c:v>
                </c:pt>
              </c:strCache>
            </c:strRef>
          </c:tx>
          <c:spPr>
            <a:solidFill>
              <a:schemeClr val="accent6">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'C6 percapEX'!$B$1:$M$2</c:f>
              <c:multiLvlStrCache>
                <c:ptCount val="12"/>
                <c:lvl>
                  <c:pt idx="0">
                    <c:v>Rayons</c:v>
                  </c:pt>
                  <c:pt idx="1">
                    <c:v>OTH</c:v>
                  </c:pt>
                  <c:pt idx="2">
                    <c:v>COS w/o Kyiv</c:v>
                  </c:pt>
                  <c:pt idx="3">
                    <c:v>Kyiv</c:v>
                  </c:pt>
                  <c:pt idx="4">
                    <c:v>Rayons</c:v>
                  </c:pt>
                  <c:pt idx="5">
                    <c:v>OTH</c:v>
                  </c:pt>
                  <c:pt idx="6">
                    <c:v>COS w/o Kyiv</c:v>
                  </c:pt>
                  <c:pt idx="7">
                    <c:v>Kyiv</c:v>
                  </c:pt>
                  <c:pt idx="8">
                    <c:v>Rayons</c:v>
                  </c:pt>
                  <c:pt idx="9">
                    <c:v>OTH</c:v>
                  </c:pt>
                  <c:pt idx="10">
                    <c:v>COS w/o Kyiv</c:v>
                  </c:pt>
                  <c:pt idx="11">
                    <c:v>Kyiv</c:v>
                  </c:pt>
                </c:lvl>
                <c:lvl>
                  <c:pt idx="0">
                    <c:v>2016</c:v>
                  </c:pt>
                  <c:pt idx="4">
                    <c:v>2017</c:v>
                  </c:pt>
                  <c:pt idx="8">
                    <c:v>2018</c:v>
                  </c:pt>
                </c:lvl>
              </c:multiLvlStrCache>
            </c:multiLvlStrRef>
          </c:cat>
          <c:val>
            <c:numRef>
              <c:f>'C6 percapEX'!$B$5:$M$5</c:f>
              <c:numCache>
                <c:formatCode>#,##0</c:formatCode>
                <c:ptCount val="12"/>
                <c:pt idx="0">
                  <c:v>1133.7076654147793</c:v>
                </c:pt>
                <c:pt idx="1">
                  <c:v>294.16220443410651</c:v>
                </c:pt>
                <c:pt idx="2">
                  <c:v>1228.1477709773503</c:v>
                </c:pt>
                <c:pt idx="3">
                  <c:v>3502.8978117241331</c:v>
                </c:pt>
                <c:pt idx="4">
                  <c:v>1556.7916073520644</c:v>
                </c:pt>
                <c:pt idx="5">
                  <c:v>299.10801696131722</c:v>
                </c:pt>
                <c:pt idx="6">
                  <c:v>1476.7011198392211</c:v>
                </c:pt>
                <c:pt idx="7">
                  <c:v>3524.3550077636892</c:v>
                </c:pt>
                <c:pt idx="8">
                  <c:v>1742.3485702678304</c:v>
                </c:pt>
                <c:pt idx="9">
                  <c:v>367.30046932380162</c:v>
                </c:pt>
                <c:pt idx="10">
                  <c:v>1484.0309238971213</c:v>
                </c:pt>
                <c:pt idx="11">
                  <c:v>3244.2180599807398</c:v>
                </c:pt>
              </c:numCache>
            </c:numRef>
          </c:val>
          <c:extLst>
            <c:ext xmlns:c16="http://schemas.microsoft.com/office/drawing/2014/chart" uri="{C3380CC4-5D6E-409C-BE32-E72D297353CC}">
              <c16:uniqueId val="{00000001-94B6-4D3C-A26B-87461F9FFFE5}"/>
            </c:ext>
          </c:extLst>
        </c:ser>
        <c:ser>
          <c:idx val="0"/>
          <c:order val="2"/>
          <c:tx>
            <c:strRef>
              <c:f>'C6 percapEX'!$A$3</c:f>
              <c:strCache>
                <c:ptCount val="1"/>
                <c:pt idx="0">
                  <c:v>Public Admin.</c:v>
                </c:pt>
              </c:strCache>
            </c:strRef>
          </c:tx>
          <c:spPr>
            <a:solidFill>
              <a:srgbClr val="FFFF00"/>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'C6 percapEX'!$B$1:$M$2</c:f>
              <c:multiLvlStrCache>
                <c:ptCount val="12"/>
                <c:lvl>
                  <c:pt idx="0">
                    <c:v>Rayons</c:v>
                  </c:pt>
                  <c:pt idx="1">
                    <c:v>OTH</c:v>
                  </c:pt>
                  <c:pt idx="2">
                    <c:v>COS w/o Kyiv</c:v>
                  </c:pt>
                  <c:pt idx="3">
                    <c:v>Kyiv</c:v>
                  </c:pt>
                  <c:pt idx="4">
                    <c:v>Rayons</c:v>
                  </c:pt>
                  <c:pt idx="5">
                    <c:v>OTH</c:v>
                  </c:pt>
                  <c:pt idx="6">
                    <c:v>COS w/o Kyiv</c:v>
                  </c:pt>
                  <c:pt idx="7">
                    <c:v>Kyiv</c:v>
                  </c:pt>
                  <c:pt idx="8">
                    <c:v>Rayons</c:v>
                  </c:pt>
                  <c:pt idx="9">
                    <c:v>OTH</c:v>
                  </c:pt>
                  <c:pt idx="10">
                    <c:v>COS w/o Kyiv</c:v>
                  </c:pt>
                  <c:pt idx="11">
                    <c:v>Kyiv</c:v>
                  </c:pt>
                </c:lvl>
                <c:lvl>
                  <c:pt idx="0">
                    <c:v>2016</c:v>
                  </c:pt>
                  <c:pt idx="4">
                    <c:v>2017</c:v>
                  </c:pt>
                  <c:pt idx="8">
                    <c:v>2018</c:v>
                  </c:pt>
                </c:lvl>
              </c:multiLvlStrCache>
            </c:multiLvlStrRef>
          </c:cat>
          <c:val>
            <c:numRef>
              <c:f>'C6 percapEX'!$B$3:$M$3</c:f>
              <c:numCache>
                <c:formatCode>#,##0</c:formatCode>
                <c:ptCount val="12"/>
                <c:pt idx="0">
                  <c:v>53.814012311440813</c:v>
                </c:pt>
                <c:pt idx="1">
                  <c:v>536.80899757379063</c:v>
                </c:pt>
                <c:pt idx="2">
                  <c:v>359.95292763774131</c:v>
                </c:pt>
                <c:pt idx="3">
                  <c:v>625.16068184335018</c:v>
                </c:pt>
                <c:pt idx="4">
                  <c:v>77.028851545340444</c:v>
                </c:pt>
                <c:pt idx="5">
                  <c:v>736.34695298753627</c:v>
                </c:pt>
                <c:pt idx="6">
                  <c:v>489.93421329650334</c:v>
                </c:pt>
                <c:pt idx="7">
                  <c:v>562.67895278647086</c:v>
                </c:pt>
                <c:pt idx="8">
                  <c:v>117.87817092288944</c:v>
                </c:pt>
                <c:pt idx="9">
                  <c:v>882.34373197074342</c:v>
                </c:pt>
                <c:pt idx="10">
                  <c:v>602.65476550261042</c:v>
                </c:pt>
                <c:pt idx="11">
                  <c:v>511.99050135782778</c:v>
                </c:pt>
              </c:numCache>
            </c:numRef>
          </c:val>
          <c:extLst>
            <c:ext xmlns:c16="http://schemas.microsoft.com/office/drawing/2014/chart" uri="{C3380CC4-5D6E-409C-BE32-E72D297353CC}">
              <c16:uniqueId val="{00000002-94B6-4D3C-A26B-87461F9FFFE5}"/>
            </c:ext>
          </c:extLst>
        </c:ser>
        <c:ser>
          <c:idx val="7"/>
          <c:order val="3"/>
          <c:tx>
            <c:strRef>
              <c:f>'C6 percapEX'!$A$8</c:f>
              <c:strCache>
                <c:ptCount val="1"/>
                <c:pt idx="0">
                  <c:v>Culture, Art, Sports, Other</c:v>
                </c:pt>
              </c:strCache>
            </c:strRef>
          </c:tx>
          <c:spPr>
            <a:solidFill>
              <a:schemeClr val="accent2">
                <a:lumMod val="40000"/>
                <a:lumOff val="60000"/>
              </a:schemeClr>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'C6 percapEX'!$B$1:$M$2</c:f>
              <c:multiLvlStrCache>
                <c:ptCount val="12"/>
                <c:lvl>
                  <c:pt idx="0">
                    <c:v>Rayons</c:v>
                  </c:pt>
                  <c:pt idx="1">
                    <c:v>OTH</c:v>
                  </c:pt>
                  <c:pt idx="2">
                    <c:v>COS w/o Kyiv</c:v>
                  </c:pt>
                  <c:pt idx="3">
                    <c:v>Kyiv</c:v>
                  </c:pt>
                  <c:pt idx="4">
                    <c:v>Rayons</c:v>
                  </c:pt>
                  <c:pt idx="5">
                    <c:v>OTH</c:v>
                  </c:pt>
                  <c:pt idx="6">
                    <c:v>COS w/o Kyiv</c:v>
                  </c:pt>
                  <c:pt idx="7">
                    <c:v>Kyiv</c:v>
                  </c:pt>
                  <c:pt idx="8">
                    <c:v>Rayons</c:v>
                  </c:pt>
                  <c:pt idx="9">
                    <c:v>OTH</c:v>
                  </c:pt>
                  <c:pt idx="10">
                    <c:v>COS w/o Kyiv</c:v>
                  </c:pt>
                  <c:pt idx="11">
                    <c:v>Kyiv</c:v>
                  </c:pt>
                </c:lvl>
                <c:lvl>
                  <c:pt idx="0">
                    <c:v>2016</c:v>
                  </c:pt>
                  <c:pt idx="4">
                    <c:v>2017</c:v>
                  </c:pt>
                  <c:pt idx="8">
                    <c:v>2018</c:v>
                  </c:pt>
                </c:lvl>
              </c:multiLvlStrCache>
            </c:multiLvlStrRef>
          </c:cat>
          <c:val>
            <c:numRef>
              <c:f>'C6 percapEX'!$B$8:$M$8</c:f>
              <c:numCache>
                <c:formatCode>#,##0</c:formatCode>
                <c:ptCount val="12"/>
                <c:pt idx="0">
                  <c:v>292.75568990701049</c:v>
                </c:pt>
                <c:pt idx="1">
                  <c:v>324.29523035706598</c:v>
                </c:pt>
                <c:pt idx="2">
                  <c:v>458.90069177040516</c:v>
                </c:pt>
                <c:pt idx="3">
                  <c:v>521</c:v>
                </c:pt>
                <c:pt idx="4">
                  <c:v>373.76854923229581</c:v>
                </c:pt>
                <c:pt idx="5">
                  <c:v>448.91372509370672</c:v>
                </c:pt>
                <c:pt idx="6">
                  <c:v>431.08076152999843</c:v>
                </c:pt>
                <c:pt idx="7">
                  <c:v>1587.5099576689561</c:v>
                </c:pt>
                <c:pt idx="8">
                  <c:v>416.9749202927386</c:v>
                </c:pt>
                <c:pt idx="9">
                  <c:v>320.82849064403848</c:v>
                </c:pt>
                <c:pt idx="10">
                  <c:v>319.50855143126807</c:v>
                </c:pt>
                <c:pt idx="11">
                  <c:v>890.4891149668216</c:v>
                </c:pt>
              </c:numCache>
            </c:numRef>
          </c:val>
          <c:extLst>
            <c:ext xmlns:c16="http://schemas.microsoft.com/office/drawing/2014/chart" uri="{C3380CC4-5D6E-409C-BE32-E72D297353CC}">
              <c16:uniqueId val="{00000003-94B6-4D3C-A26B-87461F9FFFE5}"/>
            </c:ext>
          </c:extLst>
        </c:ser>
        <c:ser>
          <c:idx val="4"/>
          <c:order val="5"/>
          <c:tx>
            <c:strRef>
              <c:f>'C6 percapEX'!$A$7</c:f>
              <c:strCache>
                <c:ptCount val="1"/>
                <c:pt idx="0">
                  <c:v>Housing &amp; Muni Econ</c:v>
                </c:pt>
              </c:strCache>
            </c:strRef>
          </c:tx>
          <c:spPr>
            <a:solidFill>
              <a:schemeClr val="accent4">
                <a:lumMod val="40000"/>
                <a:lumOff val="60000"/>
              </a:schemeClr>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B-94B6-4D3C-A26B-87461F9FFFE5}"/>
                </c:ext>
              </c:extLst>
            </c:dLbl>
            <c:dLbl>
              <c:idx val="4"/>
              <c:delete val="1"/>
              <c:extLst>
                <c:ext xmlns:c15="http://schemas.microsoft.com/office/drawing/2012/chart" uri="{CE6537A1-D6FC-4f65-9D91-7224C49458BB}"/>
                <c:ext xmlns:c16="http://schemas.microsoft.com/office/drawing/2014/chart" uri="{C3380CC4-5D6E-409C-BE32-E72D297353CC}">
                  <c16:uniqueId val="{0000000A-94B6-4D3C-A26B-87461F9FFFE5}"/>
                </c:ext>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'C6 percapEX'!$B$1:$M$2</c:f>
              <c:multiLvlStrCache>
                <c:ptCount val="12"/>
                <c:lvl>
                  <c:pt idx="0">
                    <c:v>Rayons</c:v>
                  </c:pt>
                  <c:pt idx="1">
                    <c:v>OTH</c:v>
                  </c:pt>
                  <c:pt idx="2">
                    <c:v>COS w/o Kyiv</c:v>
                  </c:pt>
                  <c:pt idx="3">
                    <c:v>Kyiv</c:v>
                  </c:pt>
                  <c:pt idx="4">
                    <c:v>Rayons</c:v>
                  </c:pt>
                  <c:pt idx="5">
                    <c:v>OTH</c:v>
                  </c:pt>
                  <c:pt idx="6">
                    <c:v>COS w/o Kyiv</c:v>
                  </c:pt>
                  <c:pt idx="7">
                    <c:v>Kyiv</c:v>
                  </c:pt>
                  <c:pt idx="8">
                    <c:v>Rayons</c:v>
                  </c:pt>
                  <c:pt idx="9">
                    <c:v>OTH</c:v>
                  </c:pt>
                  <c:pt idx="10">
                    <c:v>COS w/o Kyiv</c:v>
                  </c:pt>
                  <c:pt idx="11">
                    <c:v>Kyiv</c:v>
                  </c:pt>
                </c:lvl>
                <c:lvl>
                  <c:pt idx="0">
                    <c:v>2016</c:v>
                  </c:pt>
                  <c:pt idx="4">
                    <c:v>2017</c:v>
                  </c:pt>
                  <c:pt idx="8">
                    <c:v>2018</c:v>
                  </c:pt>
                </c:lvl>
              </c:multiLvlStrCache>
            </c:multiLvlStrRef>
          </c:cat>
          <c:val>
            <c:numRef>
              <c:f>'C6 percapEX'!$B$7:$M$7</c:f>
              <c:numCache>
                <c:formatCode>#,##0</c:formatCode>
                <c:ptCount val="12"/>
                <c:pt idx="0">
                  <c:v>2.9944909868177221</c:v>
                </c:pt>
                <c:pt idx="1">
                  <c:v>482.09364611710873</c:v>
                </c:pt>
                <c:pt idx="2">
                  <c:v>704.00632279403862</c:v>
                </c:pt>
                <c:pt idx="3">
                  <c:v>1247.2843129580008</c:v>
                </c:pt>
                <c:pt idx="4">
                  <c:v>9.9142770041148278</c:v>
                </c:pt>
                <c:pt idx="5">
                  <c:v>509.01916417044634</c:v>
                </c:pt>
                <c:pt idx="6">
                  <c:v>1022.9961147342776</c:v>
                </c:pt>
                <c:pt idx="7">
                  <c:v>551.05012397262897</c:v>
                </c:pt>
                <c:pt idx="8">
                  <c:v>18.04551942039852</c:v>
                </c:pt>
                <c:pt idx="9">
                  <c:v>433.07960843521192</c:v>
                </c:pt>
                <c:pt idx="10">
                  <c:v>1053.1678995943319</c:v>
                </c:pt>
                <c:pt idx="11">
                  <c:v>1115.3425481284632</c:v>
                </c:pt>
              </c:numCache>
            </c:numRef>
          </c:val>
          <c:extLst>
            <c:ext xmlns:c16="http://schemas.microsoft.com/office/drawing/2014/chart" uri="{C3380CC4-5D6E-409C-BE32-E72D297353CC}">
              <c16:uniqueId val="{00000004-94B6-4D3C-A26B-87461F9FFFE5}"/>
            </c:ext>
          </c:extLst>
        </c:ser>
        <c:ser>
          <c:idx val="6"/>
          <c:order val="6"/>
          <c:tx>
            <c:strRef>
              <c:f>'C6 percapEX'!$A$9</c:f>
              <c:strCache>
                <c:ptCount val="1"/>
                <c:pt idx="0">
                  <c:v>Economic activity</c:v>
                </c:pt>
              </c:strCache>
            </c:strRef>
          </c:tx>
          <c:spPr>
            <a:solidFill>
              <a:schemeClr val="accent5">
                <a:lumMod val="40000"/>
                <a:lumOff val="60000"/>
              </a:schemeClr>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5-94B6-4D3C-A26B-87461F9FFFE5}"/>
                </c:ext>
              </c:extLst>
            </c:dLbl>
            <c:dLbl>
              <c:idx val="4"/>
              <c:delete val="1"/>
              <c:extLst>
                <c:ext xmlns:c15="http://schemas.microsoft.com/office/drawing/2012/chart" uri="{CE6537A1-D6FC-4f65-9D91-7224C49458BB}"/>
                <c:ext xmlns:c16="http://schemas.microsoft.com/office/drawing/2014/chart" uri="{C3380CC4-5D6E-409C-BE32-E72D297353CC}">
                  <c16:uniqueId val="{00000006-94B6-4D3C-A26B-87461F9FFFE5}"/>
                </c:ext>
              </c:extLst>
            </c:dLbl>
            <c:dLbl>
              <c:idx val="8"/>
              <c:delete val="1"/>
              <c:extLst>
                <c:ext xmlns:c15="http://schemas.microsoft.com/office/drawing/2012/chart" uri="{CE6537A1-D6FC-4f65-9D91-7224C49458BB}"/>
                <c:ext xmlns:c16="http://schemas.microsoft.com/office/drawing/2014/chart" uri="{C3380CC4-5D6E-409C-BE32-E72D297353CC}">
                  <c16:uniqueId val="{00000007-94B6-4D3C-A26B-87461F9FFFE5}"/>
                </c:ext>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'C6 percapEX'!$B$1:$M$2</c:f>
              <c:multiLvlStrCache>
                <c:ptCount val="12"/>
                <c:lvl>
                  <c:pt idx="0">
                    <c:v>Rayons</c:v>
                  </c:pt>
                  <c:pt idx="1">
                    <c:v>OTH</c:v>
                  </c:pt>
                  <c:pt idx="2">
                    <c:v>COS w/o Kyiv</c:v>
                  </c:pt>
                  <c:pt idx="3">
                    <c:v>Kyiv</c:v>
                  </c:pt>
                  <c:pt idx="4">
                    <c:v>Rayons</c:v>
                  </c:pt>
                  <c:pt idx="5">
                    <c:v>OTH</c:v>
                  </c:pt>
                  <c:pt idx="6">
                    <c:v>COS w/o Kyiv</c:v>
                  </c:pt>
                  <c:pt idx="7">
                    <c:v>Kyiv</c:v>
                  </c:pt>
                  <c:pt idx="8">
                    <c:v>Rayons</c:v>
                  </c:pt>
                  <c:pt idx="9">
                    <c:v>OTH</c:v>
                  </c:pt>
                  <c:pt idx="10">
                    <c:v>COS w/o Kyiv</c:v>
                  </c:pt>
                  <c:pt idx="11">
                    <c:v>Kyiv</c:v>
                  </c:pt>
                </c:lvl>
                <c:lvl>
                  <c:pt idx="0">
                    <c:v>2016</c:v>
                  </c:pt>
                  <c:pt idx="4">
                    <c:v>2017</c:v>
                  </c:pt>
                  <c:pt idx="8">
                    <c:v>2018</c:v>
                  </c:pt>
                </c:lvl>
              </c:multiLvlStrCache>
            </c:multiLvlStrRef>
          </c:cat>
          <c:val>
            <c:numRef>
              <c:f>'C6 percapEX'!$B$9:$M$9</c:f>
              <c:numCache>
                <c:formatCode>#,##0</c:formatCode>
                <c:ptCount val="12"/>
                <c:pt idx="0">
                  <c:v>92.633343902534676</c:v>
                </c:pt>
                <c:pt idx="1">
                  <c:v>872.00777861506901</c:v>
                </c:pt>
                <c:pt idx="2">
                  <c:v>1314.679149023849</c:v>
                </c:pt>
                <c:pt idx="3">
                  <c:v>5584.2166802916163</c:v>
                </c:pt>
                <c:pt idx="4">
                  <c:v>94.318816653564426</c:v>
                </c:pt>
                <c:pt idx="5">
                  <c:v>735.02363743839737</c:v>
                </c:pt>
                <c:pt idx="6">
                  <c:v>1310.4224352570154</c:v>
                </c:pt>
                <c:pt idx="7">
                  <c:v>5054.7939647408484</c:v>
                </c:pt>
                <c:pt idx="8">
                  <c:v>140.56271679752464</c:v>
                </c:pt>
                <c:pt idx="9">
                  <c:v>815.51674151031227</c:v>
                </c:pt>
                <c:pt idx="10">
                  <c:v>1358.3859667447991</c:v>
                </c:pt>
                <c:pt idx="11">
                  <c:v>3111.5247643820321</c:v>
                </c:pt>
              </c:numCache>
            </c:numRef>
          </c:val>
          <c:extLst>
            <c:ext xmlns:c16="http://schemas.microsoft.com/office/drawing/2014/chart" uri="{C3380CC4-5D6E-409C-BE32-E72D297353CC}">
              <c16:uniqueId val="{00000008-94B6-4D3C-A26B-87461F9FFFE5}"/>
            </c:ext>
          </c:extLst>
        </c:ser>
        <c:dLbls>
          <c:dLblPos val="ctr"/>
          <c:showLegendKey val="0"/>
          <c:showVal val="1"/>
          <c:showCatName val="0"/>
          <c:showSerName val="0"/>
          <c:showPercent val="0"/>
          <c:showBubbleSize val="0"/>
        </c:dLbls>
        <c:gapWidth val="150"/>
        <c:overlap val="100"/>
        <c:axId val="392311592"/>
        <c:axId val="392315120"/>
        <c:extLst>
          <c:ext xmlns:c15="http://schemas.microsoft.com/office/drawing/2012/chart" uri="{02D57815-91ED-43cb-92C2-25804820EDAC}">
            <c15:filteredBarSeries>
              <c15:ser>
                <c:idx val="3"/>
                <c:order val="4"/>
                <c:tx>
                  <c:strRef>
                    <c:extLst>
                      <c:ext uri="{02D57815-91ED-43cb-92C2-25804820EDAC}">
                        <c15:formulaRef>
                          <c15:sqref>'C6 percapEX'!$A$6</c15:sqref>
                        </c15:formulaRef>
                      </c:ext>
                    </c:extLst>
                    <c:strCache>
                      <c:ptCount val="1"/>
                      <c:pt idx="0">
                        <c:v>Social care</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extLst>
                      <c:ext uri="{02D57815-91ED-43cb-92C2-25804820EDAC}">
                        <c15:formulaRef>
                          <c15:sqref>'C6 percapEX'!$B$1:$M$2</c15:sqref>
                        </c15:formulaRef>
                      </c:ext>
                    </c:extLst>
                    <c:multiLvlStrCache>
                      <c:ptCount val="12"/>
                      <c:lvl>
                        <c:pt idx="0">
                          <c:v>Rayons</c:v>
                        </c:pt>
                        <c:pt idx="1">
                          <c:v>OTH</c:v>
                        </c:pt>
                        <c:pt idx="2">
                          <c:v>COS w/o Kyiv</c:v>
                        </c:pt>
                        <c:pt idx="3">
                          <c:v>Kyiv</c:v>
                        </c:pt>
                        <c:pt idx="4">
                          <c:v>Rayons</c:v>
                        </c:pt>
                        <c:pt idx="5">
                          <c:v>OTH</c:v>
                        </c:pt>
                        <c:pt idx="6">
                          <c:v>COS w/o Kyiv</c:v>
                        </c:pt>
                        <c:pt idx="7">
                          <c:v>Kyiv</c:v>
                        </c:pt>
                        <c:pt idx="8">
                          <c:v>Rayons</c:v>
                        </c:pt>
                        <c:pt idx="9">
                          <c:v>OTH</c:v>
                        </c:pt>
                        <c:pt idx="10">
                          <c:v>COS w/o Kyiv</c:v>
                        </c:pt>
                        <c:pt idx="11">
                          <c:v>Kyiv</c:v>
                        </c:pt>
                      </c:lvl>
                      <c:lvl>
                        <c:pt idx="0">
                          <c:v>2016</c:v>
                        </c:pt>
                        <c:pt idx="4">
                          <c:v>2017</c:v>
                        </c:pt>
                        <c:pt idx="8">
                          <c:v>2018</c:v>
                        </c:pt>
                      </c:lvl>
                    </c:multiLvlStrCache>
                  </c:multiLvlStrRef>
                </c:cat>
                <c:val>
                  <c:numRef>
                    <c:extLst>
                      <c:ext uri="{02D57815-91ED-43cb-92C2-25804820EDAC}">
                        <c15:formulaRef>
                          <c15:sqref>'C6 percapEX'!$B$6:$M$6</c15:sqref>
                        </c15:formulaRef>
                      </c:ext>
                    </c:extLst>
                    <c:numCache>
                      <c:formatCode>#,##0</c:formatCode>
                      <c:ptCount val="12"/>
                      <c:pt idx="0">
                        <c:v>4078.5907088517151</c:v>
                      </c:pt>
                      <c:pt idx="1">
                        <c:v>247.30863134863384</c:v>
                      </c:pt>
                      <c:pt idx="2">
                        <c:v>2803.9318806769866</c:v>
                      </c:pt>
                      <c:pt idx="3">
                        <c:v>2980.3148558733456</c:v>
                      </c:pt>
                      <c:pt idx="4">
                        <c:v>5127.7293470822542</c:v>
                      </c:pt>
                      <c:pt idx="5">
                        <c:v>166.72339027321718</c:v>
                      </c:pt>
                      <c:pt idx="6">
                        <c:v>3464.5843381263871</c:v>
                      </c:pt>
                      <c:pt idx="7">
                        <c:v>2968.3122539778892</c:v>
                      </c:pt>
                      <c:pt idx="8">
                        <c:v>5756.8786597147709</c:v>
                      </c:pt>
                      <c:pt idx="9">
                        <c:v>165.96343032640769</c:v>
                      </c:pt>
                      <c:pt idx="10">
                        <c:v>3186.4544254626612</c:v>
                      </c:pt>
                      <c:pt idx="11">
                        <c:v>1995.771040256247</c:v>
                      </c:pt>
                    </c:numCache>
                  </c:numRef>
                </c:val>
                <c:extLst>
                  <c:ext xmlns:c16="http://schemas.microsoft.com/office/drawing/2014/chart" uri="{C3380CC4-5D6E-409C-BE32-E72D297353CC}">
                    <c16:uniqueId val="{00000009-94B6-4D3C-A26B-87461F9FFFE5}"/>
                  </c:ext>
                </c:extLst>
              </c15:ser>
            </c15:filteredBarSeries>
          </c:ext>
        </c:extLst>
      </c:barChart>
      <c:catAx>
        <c:axId val="3923115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92315120"/>
        <c:crosses val="autoZero"/>
        <c:auto val="1"/>
        <c:lblAlgn val="ctr"/>
        <c:lblOffset val="100"/>
        <c:noMultiLvlLbl val="0"/>
      </c:catAx>
      <c:valAx>
        <c:axId val="392315120"/>
        <c:scaling>
          <c:orientation val="minMax"/>
          <c:max val="16000"/>
          <c:min val="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92311592"/>
        <c:crosses val="autoZero"/>
        <c:crossBetween val="between"/>
        <c:majorUnit val="1000"/>
      </c:valAx>
      <c:spPr>
        <a:noFill/>
        <a:ln>
          <a:noFill/>
        </a:ln>
        <a:effectLst/>
      </c:spPr>
    </c:plotArea>
    <c:legend>
      <c:legendPos val="b"/>
      <c:layout>
        <c:manualLayout>
          <c:xMode val="edge"/>
          <c:yMode val="edge"/>
          <c:x val="3.7475509223318963E-3"/>
          <c:y val="0.88540613245697042"/>
          <c:w val="0.99054871662168986"/>
          <c:h val="9.5543224583829717E-2"/>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8274948009387099E-2"/>
          <c:y val="7.0562770562770563E-2"/>
          <c:w val="0.90027628529469794"/>
          <c:h val="0.62033371759051215"/>
        </c:manualLayout>
      </c:layout>
      <c:lineChart>
        <c:grouping val="standard"/>
        <c:varyColors val="0"/>
        <c:ser>
          <c:idx val="1"/>
          <c:order val="1"/>
          <c:tx>
            <c:strRef>
              <c:f>'C5equalizationthresholds'!$A$6</c:f>
              <c:strCache>
                <c:ptCount val="1"/>
                <c:pt idx="0">
                  <c:v>COS</c:v>
                </c:pt>
              </c:strCache>
            </c:strRef>
          </c:tx>
          <c:spPr>
            <a:ln w="28575" cap="rnd">
              <a:solidFill>
                <a:srgbClr val="00B0F0"/>
              </a:solidFill>
              <a:round/>
            </a:ln>
            <a:effectLst/>
          </c:spPr>
          <c:marker>
            <c:symbol val="none"/>
          </c:marker>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'C5equalizationthresholds'!$B$4:$D$4</c:f>
              <c:numCache>
                <c:formatCode>0_);[Red]\(0\)</c:formatCode>
                <c:ptCount val="3"/>
                <c:pt idx="0">
                  <c:v>2016</c:v>
                </c:pt>
                <c:pt idx="1">
                  <c:v>2017</c:v>
                </c:pt>
                <c:pt idx="2" formatCode="0">
                  <c:v>2018</c:v>
                </c:pt>
              </c:numCache>
            </c:numRef>
          </c:cat>
          <c:val>
            <c:numRef>
              <c:f>'C5equalizationthresholds'!$B$6:$D$6</c:f>
              <c:numCache>
                <c:formatCode>#,##0</c:formatCode>
                <c:ptCount val="3"/>
                <c:pt idx="0">
                  <c:v>2630</c:v>
                </c:pt>
                <c:pt idx="1">
                  <c:v>3160</c:v>
                </c:pt>
                <c:pt idx="2">
                  <c:v>3630</c:v>
                </c:pt>
              </c:numCache>
            </c:numRef>
          </c:val>
          <c:smooth val="0"/>
          <c:extLst>
            <c:ext xmlns:c16="http://schemas.microsoft.com/office/drawing/2014/chart" uri="{C3380CC4-5D6E-409C-BE32-E72D297353CC}">
              <c16:uniqueId val="{00000000-4964-4BFC-96E0-E92C06D46A71}"/>
            </c:ext>
          </c:extLst>
        </c:ser>
        <c:ser>
          <c:idx val="2"/>
          <c:order val="2"/>
          <c:tx>
            <c:strRef>
              <c:f>'C5equalizationthresholds'!$A$7</c:f>
              <c:strCache>
                <c:ptCount val="1"/>
                <c:pt idx="0">
                  <c:v>Rayons</c:v>
                </c:pt>
              </c:strCache>
            </c:strRef>
          </c:tx>
          <c:spPr>
            <a:ln w="28575" cap="rnd">
              <a:solidFill>
                <a:srgbClr val="FF0000"/>
              </a:solidFill>
              <a:round/>
            </a:ln>
            <a:effectLst/>
          </c:spPr>
          <c:marker>
            <c:symbol val="none"/>
          </c:marker>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'C5equalizationthresholds'!$B$4:$D$4</c:f>
              <c:numCache>
                <c:formatCode>0_);[Red]\(0\)</c:formatCode>
                <c:ptCount val="3"/>
                <c:pt idx="0">
                  <c:v>2016</c:v>
                </c:pt>
                <c:pt idx="1">
                  <c:v>2017</c:v>
                </c:pt>
                <c:pt idx="2" formatCode="0">
                  <c:v>2018</c:v>
                </c:pt>
              </c:numCache>
            </c:numRef>
          </c:cat>
          <c:val>
            <c:numRef>
              <c:f>'C5equalizationthresholds'!$B$7:$D$7</c:f>
              <c:numCache>
                <c:formatCode>#,##0</c:formatCode>
                <c:ptCount val="3"/>
                <c:pt idx="0">
                  <c:v>1320</c:v>
                </c:pt>
                <c:pt idx="1">
                  <c:v>1710</c:v>
                </c:pt>
                <c:pt idx="2">
                  <c:v>1920</c:v>
                </c:pt>
              </c:numCache>
            </c:numRef>
          </c:val>
          <c:smooth val="0"/>
          <c:extLst>
            <c:ext xmlns:c16="http://schemas.microsoft.com/office/drawing/2014/chart" uri="{C3380CC4-5D6E-409C-BE32-E72D297353CC}">
              <c16:uniqueId val="{00000001-4964-4BFC-96E0-E92C06D46A71}"/>
            </c:ext>
          </c:extLst>
        </c:ser>
        <c:ser>
          <c:idx val="3"/>
          <c:order val="3"/>
          <c:tx>
            <c:strRef>
              <c:f>'C5equalizationthresholds'!$A$8</c:f>
              <c:strCache>
                <c:ptCount val="1"/>
                <c:pt idx="0">
                  <c:v>OTH</c:v>
                </c:pt>
              </c:strCache>
            </c:strRef>
          </c:tx>
          <c:spPr>
            <a:ln w="28575" cap="rnd">
              <a:solidFill>
                <a:schemeClr val="accent4"/>
              </a:solidFill>
              <a:round/>
            </a:ln>
            <a:effectLst/>
          </c:spPr>
          <c:marker>
            <c:symbol val="none"/>
          </c:marker>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dLblPos val="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'C5equalizationthresholds'!$B$4:$D$4</c:f>
              <c:numCache>
                <c:formatCode>0_);[Red]\(0\)</c:formatCode>
                <c:ptCount val="3"/>
                <c:pt idx="0">
                  <c:v>2016</c:v>
                </c:pt>
                <c:pt idx="1">
                  <c:v>2017</c:v>
                </c:pt>
                <c:pt idx="2" formatCode="0">
                  <c:v>2018</c:v>
                </c:pt>
              </c:numCache>
            </c:numRef>
          </c:cat>
          <c:val>
            <c:numRef>
              <c:f>'C5equalizationthresholds'!$B$8:$D$8</c:f>
              <c:numCache>
                <c:formatCode>#,##0</c:formatCode>
                <c:ptCount val="3"/>
                <c:pt idx="0">
                  <c:v>1630</c:v>
                </c:pt>
                <c:pt idx="1">
                  <c:v>1890</c:v>
                </c:pt>
                <c:pt idx="2">
                  <c:v>2203.3648141673889</c:v>
                </c:pt>
              </c:numCache>
            </c:numRef>
          </c:val>
          <c:smooth val="0"/>
          <c:extLst>
            <c:ext xmlns:c16="http://schemas.microsoft.com/office/drawing/2014/chart" uri="{C3380CC4-5D6E-409C-BE32-E72D297353CC}">
              <c16:uniqueId val="{00000002-4964-4BFC-96E0-E92C06D46A71}"/>
            </c:ext>
          </c:extLst>
        </c:ser>
        <c:ser>
          <c:idx val="4"/>
          <c:order val="4"/>
          <c:tx>
            <c:strRef>
              <c:f>'C5equalizationthresholds'!$A$9</c:f>
              <c:strCache>
                <c:ptCount val="1"/>
                <c:pt idx="0">
                  <c:v>Equalization Baseline</c:v>
                </c:pt>
              </c:strCache>
            </c:strRef>
          </c:tx>
          <c:spPr>
            <a:ln w="34925" cap="rnd">
              <a:solidFill>
                <a:schemeClr val="tx1"/>
              </a:solidFill>
              <a:prstDash val="sysDot"/>
              <a:round/>
            </a:ln>
            <a:effectLst/>
          </c:spPr>
          <c:marker>
            <c:symbol val="none"/>
          </c:marker>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'C5equalizationthresholds'!$B$4:$D$4</c:f>
              <c:numCache>
                <c:formatCode>0_);[Red]\(0\)</c:formatCode>
                <c:ptCount val="3"/>
                <c:pt idx="0">
                  <c:v>2016</c:v>
                </c:pt>
                <c:pt idx="1">
                  <c:v>2017</c:v>
                </c:pt>
                <c:pt idx="2" formatCode="0">
                  <c:v>2018</c:v>
                </c:pt>
              </c:numCache>
            </c:numRef>
          </c:cat>
          <c:val>
            <c:numRef>
              <c:f>'C5equalizationthresholds'!$B$9:$D$9</c:f>
              <c:numCache>
                <c:formatCode>#,##0</c:formatCode>
                <c:ptCount val="3"/>
                <c:pt idx="0">
                  <c:v>1970</c:v>
                </c:pt>
                <c:pt idx="1">
                  <c:v>2430</c:v>
                </c:pt>
                <c:pt idx="2">
                  <c:v>2800</c:v>
                </c:pt>
              </c:numCache>
            </c:numRef>
          </c:val>
          <c:smooth val="0"/>
          <c:extLst>
            <c:ext xmlns:c16="http://schemas.microsoft.com/office/drawing/2014/chart" uri="{C3380CC4-5D6E-409C-BE32-E72D297353CC}">
              <c16:uniqueId val="{00000003-4964-4BFC-96E0-E92C06D46A71}"/>
            </c:ext>
          </c:extLst>
        </c:ser>
        <c:dLbls>
          <c:showLegendKey val="0"/>
          <c:showVal val="0"/>
          <c:showCatName val="0"/>
          <c:showSerName val="0"/>
          <c:showPercent val="0"/>
          <c:showBubbleSize val="0"/>
        </c:dLbls>
        <c:smooth val="0"/>
        <c:axId val="392311984"/>
        <c:axId val="395043896"/>
        <c:extLst>
          <c:ext xmlns:c15="http://schemas.microsoft.com/office/drawing/2012/chart" uri="{02D57815-91ED-43cb-92C2-25804820EDAC}">
            <c15:filteredLineSeries>
              <c15:ser>
                <c:idx val="0"/>
                <c:order val="0"/>
                <c:tx>
                  <c:strRef>
                    <c:extLst>
                      <c:ext uri="{02D57815-91ED-43cb-92C2-25804820EDAC}">
                        <c15:formulaRef>
                          <c15:sqref>'C5equalizationthresholds'!$A$5</c15:sqref>
                        </c15:formulaRef>
                      </c:ext>
                    </c:extLst>
                    <c:strCache>
                      <c:ptCount val="1"/>
                      <c:pt idx="0">
                        <c:v>Oblasts</c:v>
                      </c:pt>
                    </c:strCache>
                  </c:strRef>
                </c:tx>
                <c:spPr>
                  <a:ln w="28575" cap="rnd">
                    <a:solidFill>
                      <a:schemeClr val="accent1"/>
                    </a:solidFill>
                    <a:round/>
                  </a:ln>
                  <a:effectLst/>
                </c:spPr>
                <c:marker>
                  <c:symbol val="none"/>
                </c:marker>
                <c:cat>
                  <c:numRef>
                    <c:extLst>
                      <c:ext uri="{02D57815-91ED-43cb-92C2-25804820EDAC}">
                        <c15:formulaRef>
                          <c15:sqref>'C5equalizationthresholds'!$B$4:$D$4</c15:sqref>
                        </c15:formulaRef>
                      </c:ext>
                    </c:extLst>
                    <c:numCache>
                      <c:formatCode>0_);[Red]\(0\)</c:formatCode>
                      <c:ptCount val="3"/>
                      <c:pt idx="0">
                        <c:v>2016</c:v>
                      </c:pt>
                      <c:pt idx="1">
                        <c:v>2017</c:v>
                      </c:pt>
                      <c:pt idx="2" formatCode="0">
                        <c:v>2018</c:v>
                      </c:pt>
                    </c:numCache>
                  </c:numRef>
                </c:cat>
                <c:val>
                  <c:numRef>
                    <c:extLst>
                      <c:ext uri="{02D57815-91ED-43cb-92C2-25804820EDAC}">
                        <c15:formulaRef>
                          <c15:sqref>'C5equalizationthresholds'!$B$5:$D$5</c15:sqref>
                        </c15:formulaRef>
                      </c:ext>
                    </c:extLst>
                    <c:numCache>
                      <c:formatCode>#,##0</c:formatCode>
                      <c:ptCount val="3"/>
                      <c:pt idx="0">
                        <c:v>600</c:v>
                      </c:pt>
                      <c:pt idx="1">
                        <c:v>711</c:v>
                      </c:pt>
                      <c:pt idx="2">
                        <c:v>850</c:v>
                      </c:pt>
                    </c:numCache>
                  </c:numRef>
                </c:val>
                <c:smooth val="0"/>
                <c:extLst>
                  <c:ext xmlns:c16="http://schemas.microsoft.com/office/drawing/2014/chart" uri="{C3380CC4-5D6E-409C-BE32-E72D297353CC}">
                    <c16:uniqueId val="{00000004-4964-4BFC-96E0-E92C06D46A71}"/>
                  </c:ext>
                </c:extLst>
              </c15:ser>
            </c15:filteredLineSeries>
          </c:ext>
        </c:extLst>
      </c:lineChart>
      <c:catAx>
        <c:axId val="392311984"/>
        <c:scaling>
          <c:orientation val="minMax"/>
        </c:scaling>
        <c:delete val="0"/>
        <c:axPos val="b"/>
        <c:numFmt formatCode="0_);[Red]\(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395043896"/>
        <c:crosses val="autoZero"/>
        <c:auto val="1"/>
        <c:lblAlgn val="ctr"/>
        <c:lblOffset val="100"/>
        <c:noMultiLvlLbl val="0"/>
      </c:catAx>
      <c:valAx>
        <c:axId val="39504389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392311984"/>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Entry>
      <c:layout>
        <c:manualLayout>
          <c:xMode val="edge"/>
          <c:yMode val="edge"/>
          <c:x val="0.16038534083502798"/>
          <c:y val="0.86521365350423007"/>
          <c:w val="0.67922931832994404"/>
          <c:h val="0.13478634649576993"/>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7122703412073491E-2"/>
          <c:y val="5.0925925925925923E-2"/>
          <c:w val="0.87232174103237092"/>
          <c:h val="0.68889472149314679"/>
        </c:manualLayout>
      </c:layout>
      <c:barChart>
        <c:barDir val="col"/>
        <c:grouping val="percentStacked"/>
        <c:varyColors val="0"/>
        <c:ser>
          <c:idx val="0"/>
          <c:order val="0"/>
          <c:tx>
            <c:strRef>
              <c:f>'c7&amp;8 RevCompbyLevel'!$A$2</c:f>
              <c:strCache>
                <c:ptCount val="1"/>
                <c:pt idx="0">
                  <c:v>Own </c:v>
                </c:pt>
              </c:strCache>
            </c:strRef>
          </c:tx>
          <c:spPr>
            <a:solidFill>
              <a:srgbClr val="00B0F0"/>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0-897E-4BEE-B6C4-724B1ECCDDB6}"/>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'c7&amp;8 RevCompbyLevel'!$B$1:$F$1</c:f>
              <c:strCache>
                <c:ptCount val="5"/>
                <c:pt idx="0">
                  <c:v>Oblasts</c:v>
                </c:pt>
                <c:pt idx="1">
                  <c:v>Rayons</c:v>
                </c:pt>
                <c:pt idx="2">
                  <c:v>Cities</c:v>
                </c:pt>
                <c:pt idx="3">
                  <c:v>OTH</c:v>
                </c:pt>
                <c:pt idx="4">
                  <c:v>Hromada</c:v>
                </c:pt>
              </c:strCache>
            </c:strRef>
          </c:cat>
          <c:val>
            <c:numRef>
              <c:f>'c7&amp;8 RevCompbyLevel'!$B$2:$F$2</c:f>
              <c:numCache>
                <c:formatCode>General</c:formatCode>
                <c:ptCount val="5"/>
                <c:pt idx="0" formatCode="0%">
                  <c:v>1.0123097221188228E-2</c:v>
                </c:pt>
                <c:pt idx="2" formatCode="0%">
                  <c:v>0.17086558342910155</c:v>
                </c:pt>
                <c:pt idx="3" formatCode="0%">
                  <c:v>0.16166388815232563</c:v>
                </c:pt>
                <c:pt idx="4" formatCode="0%">
                  <c:v>0.73977151902559668</c:v>
                </c:pt>
              </c:numCache>
            </c:numRef>
          </c:val>
          <c:extLst>
            <c:ext xmlns:c16="http://schemas.microsoft.com/office/drawing/2014/chart" uri="{C3380CC4-5D6E-409C-BE32-E72D297353CC}">
              <c16:uniqueId val="{00000001-897E-4BEE-B6C4-724B1ECCDDB6}"/>
            </c:ext>
          </c:extLst>
        </c:ser>
        <c:ser>
          <c:idx val="1"/>
          <c:order val="1"/>
          <c:tx>
            <c:strRef>
              <c:f>'c7&amp;8 RevCompbyLevel'!$A$3</c:f>
              <c:strCache>
                <c:ptCount val="1"/>
                <c:pt idx="0">
                  <c:v>Budget Users</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'c7&amp;8 RevCompbyLevel'!$B$1:$F$1</c:f>
              <c:strCache>
                <c:ptCount val="5"/>
                <c:pt idx="0">
                  <c:v>Oblasts</c:v>
                </c:pt>
                <c:pt idx="1">
                  <c:v>Rayons</c:v>
                </c:pt>
                <c:pt idx="2">
                  <c:v>Cities</c:v>
                </c:pt>
                <c:pt idx="3">
                  <c:v>OTH</c:v>
                </c:pt>
                <c:pt idx="4">
                  <c:v>Hromada</c:v>
                </c:pt>
              </c:strCache>
            </c:strRef>
          </c:cat>
          <c:val>
            <c:numRef>
              <c:f>'c7&amp;8 RevCompbyLevel'!$B$3:$F$3</c:f>
              <c:numCache>
                <c:formatCode>0%</c:formatCode>
                <c:ptCount val="5"/>
                <c:pt idx="0">
                  <c:v>5.8329550840365431E-2</c:v>
                </c:pt>
                <c:pt idx="1">
                  <c:v>1.5226447082108114E-2</c:v>
                </c:pt>
                <c:pt idx="2">
                  <c:v>3.5389481487725999E-2</c:v>
                </c:pt>
                <c:pt idx="3">
                  <c:v>2.462830502974403E-2</c:v>
                </c:pt>
                <c:pt idx="4">
                  <c:v>3.7345164423203639E-2</c:v>
                </c:pt>
              </c:numCache>
            </c:numRef>
          </c:val>
          <c:extLst>
            <c:ext xmlns:c16="http://schemas.microsoft.com/office/drawing/2014/chart" uri="{C3380CC4-5D6E-409C-BE32-E72D297353CC}">
              <c16:uniqueId val="{00000002-897E-4BEE-B6C4-724B1ECCDDB6}"/>
            </c:ext>
          </c:extLst>
        </c:ser>
        <c:ser>
          <c:idx val="2"/>
          <c:order val="2"/>
          <c:tx>
            <c:strRef>
              <c:f>'c7&amp;8 RevCompbyLevel'!$A$4</c:f>
              <c:strCache>
                <c:ptCount val="1"/>
                <c:pt idx="0">
                  <c:v>Shared Taxes</c:v>
                </c:pt>
              </c:strCache>
            </c:strRef>
          </c:tx>
          <c:spPr>
            <a:solidFill>
              <a:schemeClr val="accent4">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'c7&amp;8 RevCompbyLevel'!$B$1:$F$1</c:f>
              <c:strCache>
                <c:ptCount val="5"/>
                <c:pt idx="0">
                  <c:v>Oblasts</c:v>
                </c:pt>
                <c:pt idx="1">
                  <c:v>Rayons</c:v>
                </c:pt>
                <c:pt idx="2">
                  <c:v>Cities</c:v>
                </c:pt>
                <c:pt idx="3">
                  <c:v>OTH</c:v>
                </c:pt>
                <c:pt idx="4">
                  <c:v>Hromada</c:v>
                </c:pt>
              </c:strCache>
            </c:strRef>
          </c:cat>
          <c:val>
            <c:numRef>
              <c:f>'c7&amp;8 RevCompbyLevel'!$B$4:$F$4</c:f>
              <c:numCache>
                <c:formatCode>0%</c:formatCode>
                <c:ptCount val="5"/>
                <c:pt idx="0">
                  <c:v>0.34466014465569489</c:v>
                </c:pt>
                <c:pt idx="1">
                  <c:v>0.16855042664736877</c:v>
                </c:pt>
                <c:pt idx="2">
                  <c:v>0.35776206338564437</c:v>
                </c:pt>
                <c:pt idx="3">
                  <c:v>0.31486403105471555</c:v>
                </c:pt>
                <c:pt idx="4">
                  <c:v>0.19934952960554492</c:v>
                </c:pt>
              </c:numCache>
            </c:numRef>
          </c:val>
          <c:extLst>
            <c:ext xmlns:c16="http://schemas.microsoft.com/office/drawing/2014/chart" uri="{C3380CC4-5D6E-409C-BE32-E72D297353CC}">
              <c16:uniqueId val="{00000003-897E-4BEE-B6C4-724B1ECCDDB6}"/>
            </c:ext>
          </c:extLst>
        </c:ser>
        <c:ser>
          <c:idx val="3"/>
          <c:order val="3"/>
          <c:tx>
            <c:strRef>
              <c:f>'c7&amp;8 RevCompbyLevel'!$A$5</c:f>
              <c:strCache>
                <c:ptCount val="1"/>
                <c:pt idx="0">
                  <c:v>Equalization</c:v>
                </c:pt>
              </c:strCache>
            </c:strRef>
          </c:tx>
          <c:spPr>
            <a:solidFill>
              <a:srgbClr val="FF0000"/>
            </a:solidFill>
            <a:ln>
              <a:noFill/>
            </a:ln>
            <a:effectLst/>
          </c:spPr>
          <c:invertIfNegative val="0"/>
          <c:dLbls>
            <c:dLbl>
              <c:idx val="2"/>
              <c:delete val="1"/>
              <c:extLst>
                <c:ext xmlns:c15="http://schemas.microsoft.com/office/drawing/2012/chart" uri="{CE6537A1-D6FC-4f65-9D91-7224C49458BB}"/>
                <c:ext xmlns:c16="http://schemas.microsoft.com/office/drawing/2014/chart" uri="{C3380CC4-5D6E-409C-BE32-E72D297353CC}">
                  <c16:uniqueId val="{00000004-897E-4BEE-B6C4-724B1ECCDDB6}"/>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'c7&amp;8 RevCompbyLevel'!$B$1:$F$1</c:f>
              <c:strCache>
                <c:ptCount val="5"/>
                <c:pt idx="0">
                  <c:v>Oblasts</c:v>
                </c:pt>
                <c:pt idx="1">
                  <c:v>Rayons</c:v>
                </c:pt>
                <c:pt idx="2">
                  <c:v>Cities</c:v>
                </c:pt>
                <c:pt idx="3">
                  <c:v>OTH</c:v>
                </c:pt>
                <c:pt idx="4">
                  <c:v>Hromada</c:v>
                </c:pt>
              </c:strCache>
            </c:strRef>
          </c:cat>
          <c:val>
            <c:numRef>
              <c:f>'c7&amp;8 RevCompbyLevel'!$B$5:$F$5</c:f>
              <c:numCache>
                <c:formatCode>0%</c:formatCode>
                <c:ptCount val="5"/>
                <c:pt idx="0">
                  <c:v>1.1256020487273456E-2</c:v>
                </c:pt>
                <c:pt idx="1">
                  <c:v>3.0579355262532068E-2</c:v>
                </c:pt>
                <c:pt idx="2">
                  <c:v>2.5432698301985947E-3</c:v>
                </c:pt>
                <c:pt idx="3">
                  <c:v>4.3115524833873056E-2</c:v>
                </c:pt>
              </c:numCache>
            </c:numRef>
          </c:val>
          <c:extLst>
            <c:ext xmlns:c16="http://schemas.microsoft.com/office/drawing/2014/chart" uri="{C3380CC4-5D6E-409C-BE32-E72D297353CC}">
              <c16:uniqueId val="{00000005-897E-4BEE-B6C4-724B1ECCDDB6}"/>
            </c:ext>
          </c:extLst>
        </c:ser>
        <c:ser>
          <c:idx val="4"/>
          <c:order val="4"/>
          <c:tx>
            <c:strRef>
              <c:f>'c7&amp;8 RevCompbyLevel'!$A$6</c:f>
              <c:strCache>
                <c:ptCount val="1"/>
                <c:pt idx="0">
                  <c:v>Educ. Subv</c:v>
                </c:pt>
              </c:strCache>
            </c:strRef>
          </c:tx>
          <c:spPr>
            <a:solidFill>
              <a:schemeClr val="accent2">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'c7&amp;8 RevCompbyLevel'!$B$1:$F$1</c:f>
              <c:strCache>
                <c:ptCount val="5"/>
                <c:pt idx="0">
                  <c:v>Oblasts</c:v>
                </c:pt>
                <c:pt idx="1">
                  <c:v>Rayons</c:v>
                </c:pt>
                <c:pt idx="2">
                  <c:v>Cities</c:v>
                </c:pt>
                <c:pt idx="3">
                  <c:v>OTH</c:v>
                </c:pt>
                <c:pt idx="4">
                  <c:v>Hromada</c:v>
                </c:pt>
              </c:strCache>
            </c:strRef>
          </c:cat>
          <c:val>
            <c:numRef>
              <c:f>'c7&amp;8 RevCompbyLevel'!$B$6:$F$6</c:f>
              <c:numCache>
                <c:formatCode>0%</c:formatCode>
                <c:ptCount val="5"/>
                <c:pt idx="0">
                  <c:v>6.4525322968910975E-2</c:v>
                </c:pt>
                <c:pt idx="1">
                  <c:v>0.16538065537861563</c:v>
                </c:pt>
                <c:pt idx="2">
                  <c:v>7.5304345055530644E-2</c:v>
                </c:pt>
                <c:pt idx="3">
                  <c:v>0.23038279894122352</c:v>
                </c:pt>
              </c:numCache>
            </c:numRef>
          </c:val>
          <c:extLst>
            <c:ext xmlns:c16="http://schemas.microsoft.com/office/drawing/2014/chart" uri="{C3380CC4-5D6E-409C-BE32-E72D297353CC}">
              <c16:uniqueId val="{00000006-897E-4BEE-B6C4-724B1ECCDDB6}"/>
            </c:ext>
          </c:extLst>
        </c:ser>
        <c:ser>
          <c:idx val="5"/>
          <c:order val="5"/>
          <c:tx>
            <c:strRef>
              <c:f>'c7&amp;8 RevCompbyLevel'!$A$7</c:f>
              <c:strCache>
                <c:ptCount val="1"/>
                <c:pt idx="0">
                  <c:v>Health </c:v>
                </c:pt>
              </c:strCache>
            </c:strRef>
          </c:tx>
          <c:spPr>
            <a:solidFill>
              <a:srgbClr val="92D050"/>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'c7&amp;8 RevCompbyLevel'!$B$1:$F$1</c:f>
              <c:strCache>
                <c:ptCount val="5"/>
                <c:pt idx="0">
                  <c:v>Oblasts</c:v>
                </c:pt>
                <c:pt idx="1">
                  <c:v>Rayons</c:v>
                </c:pt>
                <c:pt idx="2">
                  <c:v>Cities</c:v>
                </c:pt>
                <c:pt idx="3">
                  <c:v>OTH</c:v>
                </c:pt>
                <c:pt idx="4">
                  <c:v>Hromada</c:v>
                </c:pt>
              </c:strCache>
            </c:strRef>
          </c:cat>
          <c:val>
            <c:numRef>
              <c:f>'c7&amp;8 RevCompbyLevel'!$B$7:$F$7</c:f>
              <c:numCache>
                <c:formatCode>0%</c:formatCode>
                <c:ptCount val="5"/>
                <c:pt idx="0">
                  <c:v>0.26940788224277606</c:v>
                </c:pt>
                <c:pt idx="1">
                  <c:v>7.4623118390875168E-2</c:v>
                </c:pt>
                <c:pt idx="2">
                  <c:v>7.4817026203446352E-2</c:v>
                </c:pt>
                <c:pt idx="3">
                  <c:v>0.1042533041295533</c:v>
                </c:pt>
              </c:numCache>
            </c:numRef>
          </c:val>
          <c:extLst>
            <c:ext xmlns:c16="http://schemas.microsoft.com/office/drawing/2014/chart" uri="{C3380CC4-5D6E-409C-BE32-E72D297353CC}">
              <c16:uniqueId val="{00000007-897E-4BEE-B6C4-724B1ECCDDB6}"/>
            </c:ext>
          </c:extLst>
        </c:ser>
        <c:ser>
          <c:idx val="6"/>
          <c:order val="6"/>
          <c:tx>
            <c:strRef>
              <c:f>'c7&amp;8 RevCompbyLevel'!$A$8</c:f>
              <c:strCache>
                <c:ptCount val="1"/>
                <c:pt idx="0">
                  <c:v>Social Welfare</c:v>
                </c:pt>
              </c:strCache>
            </c:strRef>
          </c:tx>
          <c:spPr>
            <a:solidFill>
              <a:schemeClr val="accent1">
                <a:lumMod val="40000"/>
                <a:lumOff val="60000"/>
              </a:schemeClr>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8-897E-4BEE-B6C4-724B1ECCDDB6}"/>
                </c:ext>
              </c:extLst>
            </c:dLbl>
            <c:dLbl>
              <c:idx val="3"/>
              <c:delete val="1"/>
              <c:extLst>
                <c:ext xmlns:c15="http://schemas.microsoft.com/office/drawing/2012/chart" uri="{CE6537A1-D6FC-4f65-9D91-7224C49458BB}"/>
                <c:ext xmlns:c16="http://schemas.microsoft.com/office/drawing/2014/chart" uri="{C3380CC4-5D6E-409C-BE32-E72D297353CC}">
                  <c16:uniqueId val="{00000009-897E-4BEE-B6C4-724B1ECCDDB6}"/>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'c7&amp;8 RevCompbyLevel'!$B$1:$F$1</c:f>
              <c:strCache>
                <c:ptCount val="5"/>
                <c:pt idx="0">
                  <c:v>Oblasts</c:v>
                </c:pt>
                <c:pt idx="1">
                  <c:v>Rayons</c:v>
                </c:pt>
                <c:pt idx="2">
                  <c:v>Cities</c:v>
                </c:pt>
                <c:pt idx="3">
                  <c:v>OTH</c:v>
                </c:pt>
                <c:pt idx="4">
                  <c:v>Hromada</c:v>
                </c:pt>
              </c:strCache>
            </c:strRef>
          </c:cat>
          <c:val>
            <c:numRef>
              <c:f>'c7&amp;8 RevCompbyLevel'!$B$8:$F$8</c:f>
              <c:numCache>
                <c:formatCode>0%</c:formatCode>
                <c:ptCount val="5"/>
                <c:pt idx="0">
                  <c:v>6.1285982057217719E-3</c:v>
                </c:pt>
                <c:pt idx="1">
                  <c:v>0.47708443004412204</c:v>
                </c:pt>
                <c:pt idx="2">
                  <c:v>0.25712671692222122</c:v>
                </c:pt>
                <c:pt idx="3">
                  <c:v>5.4905922780975423E-3</c:v>
                </c:pt>
              </c:numCache>
            </c:numRef>
          </c:val>
          <c:extLst>
            <c:ext xmlns:c16="http://schemas.microsoft.com/office/drawing/2014/chart" uri="{C3380CC4-5D6E-409C-BE32-E72D297353CC}">
              <c16:uniqueId val="{0000000A-897E-4BEE-B6C4-724B1ECCDDB6}"/>
            </c:ext>
          </c:extLst>
        </c:ser>
        <c:ser>
          <c:idx val="7"/>
          <c:order val="7"/>
          <c:tx>
            <c:strRef>
              <c:f>'c7&amp;8 RevCompbyLevel'!$A$9</c:f>
              <c:strCache>
                <c:ptCount val="1"/>
                <c:pt idx="0">
                  <c:v>Health &amp; Ed Fac. Grant</c:v>
                </c:pt>
              </c:strCache>
            </c:strRef>
          </c:tx>
          <c:spPr>
            <a:solidFill>
              <a:srgbClr val="FFFF00"/>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'c7&amp;8 RevCompbyLevel'!$B$1:$F$1</c:f>
              <c:strCache>
                <c:ptCount val="5"/>
                <c:pt idx="0">
                  <c:v>Oblasts</c:v>
                </c:pt>
                <c:pt idx="1">
                  <c:v>Rayons</c:v>
                </c:pt>
                <c:pt idx="2">
                  <c:v>Cities</c:v>
                </c:pt>
                <c:pt idx="3">
                  <c:v>OTH</c:v>
                </c:pt>
                <c:pt idx="4">
                  <c:v>Hromada</c:v>
                </c:pt>
              </c:strCache>
            </c:strRef>
          </c:cat>
          <c:val>
            <c:numRef>
              <c:f>'c7&amp;8 RevCompbyLevel'!$B$9:$F$9</c:f>
              <c:numCache>
                <c:formatCode>0%</c:formatCode>
                <c:ptCount val="5"/>
                <c:pt idx="0">
                  <c:v>7.2701180480035196E-2</c:v>
                </c:pt>
                <c:pt idx="1">
                  <c:v>4.4539649965040437E-2</c:v>
                </c:pt>
                <c:pt idx="3">
                  <c:v>4.7232436821582513E-2</c:v>
                </c:pt>
              </c:numCache>
            </c:numRef>
          </c:val>
          <c:extLst>
            <c:ext xmlns:c16="http://schemas.microsoft.com/office/drawing/2014/chart" uri="{C3380CC4-5D6E-409C-BE32-E72D297353CC}">
              <c16:uniqueId val="{0000000B-897E-4BEE-B6C4-724B1ECCDDB6}"/>
            </c:ext>
          </c:extLst>
        </c:ser>
        <c:ser>
          <c:idx val="8"/>
          <c:order val="8"/>
          <c:tx>
            <c:strRef>
              <c:f>'c7&amp;8 RevCompbyLevel'!$A$10</c:f>
              <c:strCache>
                <c:ptCount val="1"/>
                <c:pt idx="0">
                  <c:v>Invest. Grants</c:v>
                </c:pt>
              </c:strCache>
            </c:strRef>
          </c:tx>
          <c:spPr>
            <a:solidFill>
              <a:schemeClr val="bg2"/>
            </a:solidFill>
            <a:ln>
              <a:noFill/>
            </a:ln>
            <a:effectLst/>
          </c:spPr>
          <c:invertIfNegative val="0"/>
          <c:dLbls>
            <c:dLbl>
              <c:idx val="2"/>
              <c:delete val="1"/>
              <c:extLst>
                <c:ext xmlns:c15="http://schemas.microsoft.com/office/drawing/2012/chart" uri="{CE6537A1-D6FC-4f65-9D91-7224C49458BB}"/>
                <c:ext xmlns:c16="http://schemas.microsoft.com/office/drawing/2014/chart" uri="{C3380CC4-5D6E-409C-BE32-E72D297353CC}">
                  <c16:uniqueId val="{0000000C-897E-4BEE-B6C4-724B1ECCDDB6}"/>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'c7&amp;8 RevCompbyLevel'!$B$1:$F$1</c:f>
              <c:strCache>
                <c:ptCount val="5"/>
                <c:pt idx="0">
                  <c:v>Oblasts</c:v>
                </c:pt>
                <c:pt idx="1">
                  <c:v>Rayons</c:v>
                </c:pt>
                <c:pt idx="2">
                  <c:v>Cities</c:v>
                </c:pt>
                <c:pt idx="3">
                  <c:v>OTH</c:v>
                </c:pt>
                <c:pt idx="4">
                  <c:v>Hromada</c:v>
                </c:pt>
              </c:strCache>
            </c:strRef>
          </c:cat>
          <c:val>
            <c:numRef>
              <c:f>'c7&amp;8 RevCompbyLevel'!$B$10:$F$10</c:f>
              <c:numCache>
                <c:formatCode>General</c:formatCode>
                <c:ptCount val="5"/>
                <c:pt idx="0" formatCode="0%">
                  <c:v>0.10107006367045257</c:v>
                </c:pt>
                <c:pt idx="2" formatCode="0%">
                  <c:v>7.4115862994853675E-3</c:v>
                </c:pt>
                <c:pt idx="3" formatCode="0%">
                  <c:v>4.359992239533534E-2</c:v>
                </c:pt>
                <c:pt idx="4" formatCode="0%">
                  <c:v>1.0576041068747852E-2</c:v>
                </c:pt>
              </c:numCache>
            </c:numRef>
          </c:val>
          <c:extLst>
            <c:ext xmlns:c16="http://schemas.microsoft.com/office/drawing/2014/chart" uri="{C3380CC4-5D6E-409C-BE32-E72D297353CC}">
              <c16:uniqueId val="{0000000D-897E-4BEE-B6C4-724B1ECCDDB6}"/>
            </c:ext>
          </c:extLst>
        </c:ser>
        <c:ser>
          <c:idx val="9"/>
          <c:order val="9"/>
          <c:tx>
            <c:strRef>
              <c:f>'c7&amp;8 RevCompbyLevel'!$A$11</c:f>
              <c:strCache>
                <c:ptCount val="1"/>
                <c:pt idx="0">
                  <c:v>Other Grants</c:v>
                </c:pt>
              </c:strCache>
            </c:strRef>
          </c:tx>
          <c:spPr>
            <a:solidFill>
              <a:schemeClr val="accent6">
                <a:lumMod val="40000"/>
                <a:lumOff val="60000"/>
              </a:schemeClr>
            </a:solidFill>
            <a:ln>
              <a:noFill/>
            </a:ln>
            <a:effectLst/>
          </c:spPr>
          <c:invertIfNegative val="0"/>
          <c:dLbls>
            <c:dLbl>
              <c:idx val="4"/>
              <c:delete val="1"/>
              <c:extLst>
                <c:ext xmlns:c15="http://schemas.microsoft.com/office/drawing/2012/chart" uri="{CE6537A1-D6FC-4f65-9D91-7224C49458BB}"/>
                <c:ext xmlns:c16="http://schemas.microsoft.com/office/drawing/2014/chart" uri="{C3380CC4-5D6E-409C-BE32-E72D297353CC}">
                  <c16:uniqueId val="{0000000F-897E-4BEE-B6C4-724B1ECCDDB6}"/>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'c7&amp;8 RevCompbyLevel'!$B$1:$F$1</c:f>
              <c:strCache>
                <c:ptCount val="5"/>
                <c:pt idx="0">
                  <c:v>Oblasts</c:v>
                </c:pt>
                <c:pt idx="1">
                  <c:v>Rayons</c:v>
                </c:pt>
                <c:pt idx="2">
                  <c:v>Cities</c:v>
                </c:pt>
                <c:pt idx="3">
                  <c:v>OTH</c:v>
                </c:pt>
                <c:pt idx="4">
                  <c:v>Hromada</c:v>
                </c:pt>
              </c:strCache>
            </c:strRef>
          </c:cat>
          <c:val>
            <c:numRef>
              <c:f>'c7&amp;8 RevCompbyLevel'!$B$11:$F$11</c:f>
              <c:numCache>
                <c:formatCode>0%</c:formatCode>
                <c:ptCount val="5"/>
                <c:pt idx="0">
                  <c:v>6.1798139227581268E-2</c:v>
                </c:pt>
                <c:pt idx="1">
                  <c:v>2.0717141162229061E-2</c:v>
                </c:pt>
                <c:pt idx="2">
                  <c:v>1.6399398685129497E-2</c:v>
                </c:pt>
                <c:pt idx="3">
                  <c:v>2.4769196363549597E-2</c:v>
                </c:pt>
                <c:pt idx="4">
                  <c:v>8.2616635463645099E-3</c:v>
                </c:pt>
              </c:numCache>
            </c:numRef>
          </c:val>
          <c:extLst>
            <c:ext xmlns:c16="http://schemas.microsoft.com/office/drawing/2014/chart" uri="{C3380CC4-5D6E-409C-BE32-E72D297353CC}">
              <c16:uniqueId val="{0000000E-897E-4BEE-B6C4-724B1ECCDDB6}"/>
            </c:ext>
          </c:extLst>
        </c:ser>
        <c:dLbls>
          <c:showLegendKey val="0"/>
          <c:showVal val="0"/>
          <c:showCatName val="0"/>
          <c:showSerName val="0"/>
          <c:showPercent val="0"/>
          <c:showBubbleSize val="0"/>
        </c:dLbls>
        <c:gapWidth val="150"/>
        <c:overlap val="100"/>
        <c:axId val="395038800"/>
        <c:axId val="395036840"/>
      </c:barChart>
      <c:catAx>
        <c:axId val="3950388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395036840"/>
        <c:crosses val="autoZero"/>
        <c:auto val="1"/>
        <c:lblAlgn val="ctr"/>
        <c:lblOffset val="100"/>
        <c:noMultiLvlLbl val="0"/>
      </c:catAx>
      <c:valAx>
        <c:axId val="39503684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95038800"/>
        <c:crosses val="autoZero"/>
        <c:crossBetween val="between"/>
      </c:valAx>
      <c:spPr>
        <a:noFill/>
        <a:ln>
          <a:noFill/>
        </a:ln>
        <a:effectLst/>
      </c:spPr>
    </c:plotArea>
    <c:legend>
      <c:legendPos val="b"/>
      <c:layout>
        <c:manualLayout>
          <c:xMode val="edge"/>
          <c:yMode val="edge"/>
          <c:x val="1.5727909011373577E-2"/>
          <c:y val="0.84201437290434389"/>
          <c:w val="0.96298862642169725"/>
          <c:h val="0.14216931017594092"/>
        </c:manualLayout>
      </c:layout>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941141405385286E-2"/>
          <c:y val="3.4154671871188091E-2"/>
          <c:w val="0.90056818749956735"/>
          <c:h val="0.71481578952423575"/>
        </c:manualLayout>
      </c:layout>
      <c:barChart>
        <c:barDir val="col"/>
        <c:grouping val="stacked"/>
        <c:varyColors val="0"/>
        <c:ser>
          <c:idx val="0"/>
          <c:order val="0"/>
          <c:tx>
            <c:strRef>
              <c:f>'c7&amp;8 RevCompbyLevel'!$A$18</c:f>
              <c:strCache>
                <c:ptCount val="1"/>
                <c:pt idx="0">
                  <c:v>Own </c:v>
                </c:pt>
              </c:strCache>
            </c:strRef>
          </c:tx>
          <c:spPr>
            <a:solidFill>
              <a:srgbClr val="00B0F0"/>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0-05D9-4A24-B301-C3A0A24016E2}"/>
                </c:ext>
              </c:extLst>
            </c:dLbl>
            <c:dLbl>
              <c:idx val="1"/>
              <c:delete val="1"/>
              <c:extLst>
                <c:ext xmlns:c15="http://schemas.microsoft.com/office/drawing/2012/chart" uri="{CE6537A1-D6FC-4f65-9D91-7224C49458BB}"/>
                <c:ext xmlns:c16="http://schemas.microsoft.com/office/drawing/2014/chart" uri="{C3380CC4-5D6E-409C-BE32-E72D297353CC}">
                  <c16:uniqueId val="{00000001-05D9-4A24-B301-C3A0A24016E2}"/>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'c7&amp;8 RevCompbyLevel'!$B$17:$F$17</c:f>
              <c:strCache>
                <c:ptCount val="5"/>
                <c:pt idx="0">
                  <c:v>Oblasts</c:v>
                </c:pt>
                <c:pt idx="1">
                  <c:v>Rayons</c:v>
                </c:pt>
                <c:pt idx="2">
                  <c:v>Cities</c:v>
                </c:pt>
                <c:pt idx="3">
                  <c:v>OTH</c:v>
                </c:pt>
                <c:pt idx="4">
                  <c:v>Hromada</c:v>
                </c:pt>
              </c:strCache>
            </c:strRef>
          </c:cat>
          <c:val>
            <c:numRef>
              <c:f>'c7&amp;8 RevCompbyLevel'!$B$18:$F$18</c:f>
              <c:numCache>
                <c:formatCode>#,##0</c:formatCode>
                <c:ptCount val="5"/>
                <c:pt idx="0">
                  <c:v>28.032781886045864</c:v>
                </c:pt>
                <c:pt idx="1">
                  <c:v>13.477434998246091</c:v>
                </c:pt>
                <c:pt idx="2">
                  <c:v>2192.5686771722258</c:v>
                </c:pt>
                <c:pt idx="3">
                  <c:v>1285.2929643555547</c:v>
                </c:pt>
                <c:pt idx="4">
                  <c:v>1333.9537667114416</c:v>
                </c:pt>
              </c:numCache>
            </c:numRef>
          </c:val>
          <c:extLst>
            <c:ext xmlns:c16="http://schemas.microsoft.com/office/drawing/2014/chart" uri="{C3380CC4-5D6E-409C-BE32-E72D297353CC}">
              <c16:uniqueId val="{00000002-05D9-4A24-B301-C3A0A24016E2}"/>
            </c:ext>
          </c:extLst>
        </c:ser>
        <c:ser>
          <c:idx val="1"/>
          <c:order val="1"/>
          <c:tx>
            <c:strRef>
              <c:f>'c7&amp;8 RevCompbyLevel'!$A$19</c:f>
              <c:strCache>
                <c:ptCount val="1"/>
                <c:pt idx="0">
                  <c:v>Budget Users</c:v>
                </c:pt>
              </c:strCache>
            </c:strRef>
          </c:tx>
          <c:spPr>
            <a:solidFill>
              <a:schemeClr val="accent2"/>
            </a:solidFill>
            <a:ln>
              <a:noFill/>
            </a:ln>
            <a:effectLst/>
          </c:spPr>
          <c:invertIfNegative val="0"/>
          <c:dLbls>
            <c:dLbl>
              <c:idx val="4"/>
              <c:delete val="1"/>
              <c:extLst>
                <c:ext xmlns:c15="http://schemas.microsoft.com/office/drawing/2012/chart" uri="{CE6537A1-D6FC-4f65-9D91-7224C49458BB}"/>
                <c:ext xmlns:c16="http://schemas.microsoft.com/office/drawing/2014/chart" uri="{C3380CC4-5D6E-409C-BE32-E72D297353CC}">
                  <c16:uniqueId val="{00000003-05D9-4A24-B301-C3A0A24016E2}"/>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'c7&amp;8 RevCompbyLevel'!$B$17:$F$17</c:f>
              <c:strCache>
                <c:ptCount val="5"/>
                <c:pt idx="0">
                  <c:v>Oblasts</c:v>
                </c:pt>
                <c:pt idx="1">
                  <c:v>Rayons</c:v>
                </c:pt>
                <c:pt idx="2">
                  <c:v>Cities</c:v>
                </c:pt>
                <c:pt idx="3">
                  <c:v>OTH</c:v>
                </c:pt>
                <c:pt idx="4">
                  <c:v>Hromada</c:v>
                </c:pt>
              </c:strCache>
            </c:strRef>
          </c:cat>
          <c:val>
            <c:numRef>
              <c:f>'c7&amp;8 RevCompbyLevel'!$B$19:$F$19</c:f>
              <c:numCache>
                <c:formatCode>#,##0</c:formatCode>
                <c:ptCount val="5"/>
                <c:pt idx="0">
                  <c:v>161.52562209879261</c:v>
                </c:pt>
                <c:pt idx="1">
                  <c:v>175.54387981751856</c:v>
                </c:pt>
                <c:pt idx="2">
                  <c:v>454.12228170309629</c:v>
                </c:pt>
                <c:pt idx="3">
                  <c:v>195.8049354157956</c:v>
                </c:pt>
                <c:pt idx="4">
                  <c:v>67.340687590146217</c:v>
                </c:pt>
              </c:numCache>
            </c:numRef>
          </c:val>
          <c:extLst>
            <c:ext xmlns:c16="http://schemas.microsoft.com/office/drawing/2014/chart" uri="{C3380CC4-5D6E-409C-BE32-E72D297353CC}">
              <c16:uniqueId val="{00000004-05D9-4A24-B301-C3A0A24016E2}"/>
            </c:ext>
          </c:extLst>
        </c:ser>
        <c:ser>
          <c:idx val="2"/>
          <c:order val="2"/>
          <c:tx>
            <c:strRef>
              <c:f>'c7&amp;8 RevCompbyLevel'!$A$20</c:f>
              <c:strCache>
                <c:ptCount val="1"/>
                <c:pt idx="0">
                  <c:v>Shared Taxes</c:v>
                </c:pt>
              </c:strCache>
            </c:strRef>
          </c:tx>
          <c:spPr>
            <a:solidFill>
              <a:schemeClr val="accent4">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'c7&amp;8 RevCompbyLevel'!$B$17:$F$17</c:f>
              <c:strCache>
                <c:ptCount val="5"/>
                <c:pt idx="0">
                  <c:v>Oblasts</c:v>
                </c:pt>
                <c:pt idx="1">
                  <c:v>Rayons</c:v>
                </c:pt>
                <c:pt idx="2">
                  <c:v>Cities</c:v>
                </c:pt>
                <c:pt idx="3">
                  <c:v>OTH</c:v>
                </c:pt>
                <c:pt idx="4">
                  <c:v>Hromada</c:v>
                </c:pt>
              </c:strCache>
            </c:strRef>
          </c:cat>
          <c:val>
            <c:numRef>
              <c:f>'c7&amp;8 RevCompbyLevel'!$B$20:$F$20</c:f>
              <c:numCache>
                <c:formatCode>#,##0</c:formatCode>
                <c:ptCount val="5"/>
                <c:pt idx="0">
                  <c:v>954.42950401814187</c:v>
                </c:pt>
                <c:pt idx="1">
                  <c:v>1943.1976270645996</c:v>
                </c:pt>
                <c:pt idx="2">
                  <c:v>4590.8478367462003</c:v>
                </c:pt>
                <c:pt idx="3">
                  <c:v>2503.2957481632429</c:v>
                </c:pt>
                <c:pt idx="4">
                  <c:v>359.46646913324804</c:v>
                </c:pt>
              </c:numCache>
            </c:numRef>
          </c:val>
          <c:extLst>
            <c:ext xmlns:c16="http://schemas.microsoft.com/office/drawing/2014/chart" uri="{C3380CC4-5D6E-409C-BE32-E72D297353CC}">
              <c16:uniqueId val="{00000005-05D9-4A24-B301-C3A0A24016E2}"/>
            </c:ext>
          </c:extLst>
        </c:ser>
        <c:ser>
          <c:idx val="3"/>
          <c:order val="3"/>
          <c:tx>
            <c:strRef>
              <c:f>'c7&amp;8 RevCompbyLevel'!$A$21</c:f>
              <c:strCache>
                <c:ptCount val="1"/>
                <c:pt idx="0">
                  <c:v>Equalization</c:v>
                </c:pt>
              </c:strCache>
            </c:strRef>
          </c:tx>
          <c:spPr>
            <a:solidFill>
              <a:srgbClr val="FF0000"/>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6-05D9-4A24-B301-C3A0A24016E2}"/>
                </c:ext>
              </c:extLst>
            </c:dLbl>
            <c:dLbl>
              <c:idx val="2"/>
              <c:delete val="1"/>
              <c:extLst>
                <c:ext xmlns:c15="http://schemas.microsoft.com/office/drawing/2012/chart" uri="{CE6537A1-D6FC-4f65-9D91-7224C49458BB}"/>
                <c:ext xmlns:c16="http://schemas.microsoft.com/office/drawing/2014/chart" uri="{C3380CC4-5D6E-409C-BE32-E72D297353CC}">
                  <c16:uniqueId val="{00000007-05D9-4A24-B301-C3A0A24016E2}"/>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'c7&amp;8 RevCompbyLevel'!$B$17:$F$17</c:f>
              <c:strCache>
                <c:ptCount val="5"/>
                <c:pt idx="0">
                  <c:v>Oblasts</c:v>
                </c:pt>
                <c:pt idx="1">
                  <c:v>Rayons</c:v>
                </c:pt>
                <c:pt idx="2">
                  <c:v>Cities</c:v>
                </c:pt>
                <c:pt idx="3">
                  <c:v>OTH</c:v>
                </c:pt>
                <c:pt idx="4">
                  <c:v>Hromada</c:v>
                </c:pt>
              </c:strCache>
            </c:strRef>
          </c:cat>
          <c:val>
            <c:numRef>
              <c:f>'c7&amp;8 RevCompbyLevel'!$B$21:$F$21</c:f>
              <c:numCache>
                <c:formatCode>#,##0</c:formatCode>
                <c:ptCount val="5"/>
                <c:pt idx="0">
                  <c:v>31.170061921776476</c:v>
                </c:pt>
                <c:pt idx="1">
                  <c:v>352.54571445040784</c:v>
                </c:pt>
                <c:pt idx="2">
                  <c:v>32.635558638433317</c:v>
                </c:pt>
                <c:pt idx="3">
                  <c:v>342.78577211541011</c:v>
                </c:pt>
              </c:numCache>
            </c:numRef>
          </c:val>
          <c:extLst>
            <c:ext xmlns:c16="http://schemas.microsoft.com/office/drawing/2014/chart" uri="{C3380CC4-5D6E-409C-BE32-E72D297353CC}">
              <c16:uniqueId val="{00000008-05D9-4A24-B301-C3A0A24016E2}"/>
            </c:ext>
          </c:extLst>
        </c:ser>
        <c:ser>
          <c:idx val="4"/>
          <c:order val="4"/>
          <c:tx>
            <c:strRef>
              <c:f>'c7&amp;8 RevCompbyLevel'!$A$22</c:f>
              <c:strCache>
                <c:ptCount val="1"/>
                <c:pt idx="0">
                  <c:v>Education Subv</c:v>
                </c:pt>
              </c:strCache>
            </c:strRef>
          </c:tx>
          <c:spPr>
            <a:solidFill>
              <a:schemeClr val="accent2">
                <a:lumMod val="60000"/>
                <a:lumOff val="40000"/>
              </a:schemeClr>
            </a:solidFill>
            <a:ln>
              <a:noFill/>
            </a:ln>
            <a:effectLst/>
          </c:spPr>
          <c:invertIfNegative val="0"/>
          <c:dLbls>
            <c:dLbl>
              <c:idx val="0"/>
              <c:layout>
                <c:manualLayout>
                  <c:x val="6.1594208755963401E-2"/>
                  <c:y val="-2.5690435511545118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1BE-454D-841C-A1D7F810656D}"/>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'c7&amp;8 RevCompbyLevel'!$B$17:$F$17</c:f>
              <c:strCache>
                <c:ptCount val="5"/>
                <c:pt idx="0">
                  <c:v>Oblasts</c:v>
                </c:pt>
                <c:pt idx="1">
                  <c:v>Rayons</c:v>
                </c:pt>
                <c:pt idx="2">
                  <c:v>Cities</c:v>
                </c:pt>
                <c:pt idx="3">
                  <c:v>OTH</c:v>
                </c:pt>
                <c:pt idx="4">
                  <c:v>Hromada</c:v>
                </c:pt>
              </c:strCache>
            </c:strRef>
          </c:cat>
          <c:val>
            <c:numRef>
              <c:f>'c7&amp;8 RevCompbyLevel'!$B$22:$F$22</c:f>
              <c:numCache>
                <c:formatCode>#,##0</c:formatCode>
                <c:ptCount val="5"/>
                <c:pt idx="0">
                  <c:v>178.68289372230592</c:v>
                </c:pt>
                <c:pt idx="1">
                  <c:v>1906.6537147749843</c:v>
                </c:pt>
                <c:pt idx="2">
                  <c:v>966.3148359671618</c:v>
                </c:pt>
                <c:pt idx="3">
                  <c:v>1831.6359576152829</c:v>
                </c:pt>
              </c:numCache>
            </c:numRef>
          </c:val>
          <c:extLst>
            <c:ext xmlns:c16="http://schemas.microsoft.com/office/drawing/2014/chart" uri="{C3380CC4-5D6E-409C-BE32-E72D297353CC}">
              <c16:uniqueId val="{00000009-05D9-4A24-B301-C3A0A24016E2}"/>
            </c:ext>
          </c:extLst>
        </c:ser>
        <c:ser>
          <c:idx val="5"/>
          <c:order val="5"/>
          <c:tx>
            <c:strRef>
              <c:f>'c7&amp;8 RevCompbyLevel'!$A$23</c:f>
              <c:strCache>
                <c:ptCount val="1"/>
                <c:pt idx="0">
                  <c:v>Health </c:v>
                </c:pt>
              </c:strCache>
            </c:strRef>
          </c:tx>
          <c:spPr>
            <a:solidFill>
              <a:schemeClr val="accent6"/>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'c7&amp;8 RevCompbyLevel'!$B$17:$F$17</c:f>
              <c:strCache>
                <c:ptCount val="5"/>
                <c:pt idx="0">
                  <c:v>Oblasts</c:v>
                </c:pt>
                <c:pt idx="1">
                  <c:v>Rayons</c:v>
                </c:pt>
                <c:pt idx="2">
                  <c:v>Cities</c:v>
                </c:pt>
                <c:pt idx="3">
                  <c:v>OTH</c:v>
                </c:pt>
                <c:pt idx="4">
                  <c:v>Hromada</c:v>
                </c:pt>
              </c:strCache>
            </c:strRef>
          </c:cat>
          <c:val>
            <c:numRef>
              <c:f>'c7&amp;8 RevCompbyLevel'!$B$23:$F$23</c:f>
              <c:numCache>
                <c:formatCode>#,##0</c:formatCode>
                <c:ptCount val="5"/>
                <c:pt idx="0">
                  <c:v>746.04167442805624</c:v>
                </c:pt>
                <c:pt idx="1">
                  <c:v>860.32097020249819</c:v>
                </c:pt>
                <c:pt idx="2">
                  <c:v>960.06149910767124</c:v>
                </c:pt>
                <c:pt idx="3">
                  <c:v>828.85571935693395</c:v>
                </c:pt>
              </c:numCache>
            </c:numRef>
          </c:val>
          <c:extLst>
            <c:ext xmlns:c16="http://schemas.microsoft.com/office/drawing/2014/chart" uri="{C3380CC4-5D6E-409C-BE32-E72D297353CC}">
              <c16:uniqueId val="{0000000A-05D9-4A24-B301-C3A0A24016E2}"/>
            </c:ext>
          </c:extLst>
        </c:ser>
        <c:ser>
          <c:idx val="6"/>
          <c:order val="6"/>
          <c:tx>
            <c:strRef>
              <c:f>'c7&amp;8 RevCompbyLevel'!$A$24</c:f>
              <c:strCache>
                <c:ptCount val="1"/>
                <c:pt idx="0">
                  <c:v>Social Welfare</c:v>
                </c:pt>
              </c:strCache>
            </c:strRef>
          </c:tx>
          <c:spPr>
            <a:solidFill>
              <a:schemeClr val="accent1">
                <a:lumMod val="40000"/>
                <a:lumOff val="60000"/>
              </a:schemeClr>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B-05D9-4A24-B301-C3A0A24016E2}"/>
                </c:ext>
              </c:extLst>
            </c:dLbl>
            <c:dLbl>
              <c:idx val="3"/>
              <c:delete val="1"/>
              <c:extLst>
                <c:ext xmlns:c15="http://schemas.microsoft.com/office/drawing/2012/chart" uri="{CE6537A1-D6FC-4f65-9D91-7224C49458BB}"/>
                <c:ext xmlns:c16="http://schemas.microsoft.com/office/drawing/2014/chart" uri="{C3380CC4-5D6E-409C-BE32-E72D297353CC}">
                  <c16:uniqueId val="{0000000C-05D9-4A24-B301-C3A0A24016E2}"/>
                </c:ext>
              </c:extLst>
            </c:dLbl>
            <c:dLbl>
              <c:idx val="4"/>
              <c:delete val="1"/>
              <c:extLst>
                <c:ext xmlns:c15="http://schemas.microsoft.com/office/drawing/2012/chart" uri="{CE6537A1-D6FC-4f65-9D91-7224C49458BB}"/>
                <c:ext xmlns:c16="http://schemas.microsoft.com/office/drawing/2014/chart" uri="{C3380CC4-5D6E-409C-BE32-E72D297353CC}">
                  <c16:uniqueId val="{0000000D-05D9-4A24-B301-C3A0A24016E2}"/>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'c7&amp;8 RevCompbyLevel'!$B$17:$F$17</c:f>
              <c:strCache>
                <c:ptCount val="5"/>
                <c:pt idx="0">
                  <c:v>Oblasts</c:v>
                </c:pt>
                <c:pt idx="1">
                  <c:v>Rayons</c:v>
                </c:pt>
                <c:pt idx="2">
                  <c:v>Cities</c:v>
                </c:pt>
                <c:pt idx="3">
                  <c:v>OTH</c:v>
                </c:pt>
                <c:pt idx="4">
                  <c:v>Hromada</c:v>
                </c:pt>
              </c:strCache>
            </c:strRef>
          </c:cat>
          <c:val>
            <c:numRef>
              <c:f>'c7&amp;8 RevCompbyLevel'!$B$24:$F$24</c:f>
              <c:numCache>
                <c:formatCode>#,##0</c:formatCode>
                <c:ptCount val="5"/>
                <c:pt idx="0">
                  <c:v>16.971254252959227</c:v>
                </c:pt>
                <c:pt idx="1">
                  <c:v>5500.2490994031386</c:v>
                </c:pt>
                <c:pt idx="2">
                  <c:v>3299.4824017425376</c:v>
                </c:pt>
                <c:pt idx="3">
                  <c:v>43.652418025071412</c:v>
                </c:pt>
                <c:pt idx="4">
                  <c:v>7.5076649468582835</c:v>
                </c:pt>
              </c:numCache>
            </c:numRef>
          </c:val>
          <c:extLst>
            <c:ext xmlns:c16="http://schemas.microsoft.com/office/drawing/2014/chart" uri="{C3380CC4-5D6E-409C-BE32-E72D297353CC}">
              <c16:uniqueId val="{0000000E-05D9-4A24-B301-C3A0A24016E2}"/>
            </c:ext>
          </c:extLst>
        </c:ser>
        <c:ser>
          <c:idx val="7"/>
          <c:order val="7"/>
          <c:tx>
            <c:strRef>
              <c:f>'c7&amp;8 RevCompbyLevel'!$A$25</c:f>
              <c:strCache>
                <c:ptCount val="1"/>
                <c:pt idx="0">
                  <c:v>Health &amp; Ed Facilities</c:v>
                </c:pt>
              </c:strCache>
            </c:strRef>
          </c:tx>
          <c:spPr>
            <a:solidFill>
              <a:srgbClr val="FFFF00"/>
            </a:solidFill>
            <a:ln>
              <a:noFill/>
            </a:ln>
            <a:effectLst/>
          </c:spPr>
          <c:invertIfNegative val="0"/>
          <c:dLbls>
            <c:dLbl>
              <c:idx val="0"/>
              <c:layout>
                <c:manualLayout>
                  <c:x val="-5.6763290422162355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1BE-454D-841C-A1D7F810656D}"/>
                </c:ext>
              </c:extLst>
            </c:dLbl>
            <c:dLbl>
              <c:idx val="2"/>
              <c:delete val="1"/>
              <c:extLst>
                <c:ext xmlns:c15="http://schemas.microsoft.com/office/drawing/2012/chart" uri="{CE6537A1-D6FC-4f65-9D91-7224C49458BB}"/>
                <c:ext xmlns:c16="http://schemas.microsoft.com/office/drawing/2014/chart" uri="{C3380CC4-5D6E-409C-BE32-E72D297353CC}">
                  <c16:uniqueId val="{0000000F-05D9-4A24-B301-C3A0A24016E2}"/>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'c7&amp;8 RevCompbyLevel'!$B$17:$F$17</c:f>
              <c:strCache>
                <c:ptCount val="5"/>
                <c:pt idx="0">
                  <c:v>Oblasts</c:v>
                </c:pt>
                <c:pt idx="1">
                  <c:v>Rayons</c:v>
                </c:pt>
                <c:pt idx="2">
                  <c:v>Cities</c:v>
                </c:pt>
                <c:pt idx="3">
                  <c:v>OTH</c:v>
                </c:pt>
                <c:pt idx="4">
                  <c:v>Hromada</c:v>
                </c:pt>
              </c:strCache>
            </c:strRef>
          </c:cat>
          <c:val>
            <c:numRef>
              <c:f>'c7&amp;8 RevCompbyLevel'!$B$25:$F$25</c:f>
              <c:numCache>
                <c:formatCode>#,##0</c:formatCode>
                <c:ptCount val="5"/>
                <c:pt idx="0">
                  <c:v>201.32339843473946</c:v>
                </c:pt>
                <c:pt idx="1">
                  <c:v>513.492275539758</c:v>
                </c:pt>
                <c:pt idx="2">
                  <c:v>30.547243987378906</c:v>
                </c:pt>
                <c:pt idx="3">
                  <c:v>375.51687906298156</c:v>
                </c:pt>
              </c:numCache>
            </c:numRef>
          </c:val>
          <c:extLst>
            <c:ext xmlns:c16="http://schemas.microsoft.com/office/drawing/2014/chart" uri="{C3380CC4-5D6E-409C-BE32-E72D297353CC}">
              <c16:uniqueId val="{00000010-05D9-4A24-B301-C3A0A24016E2}"/>
            </c:ext>
          </c:extLst>
        </c:ser>
        <c:ser>
          <c:idx val="8"/>
          <c:order val="8"/>
          <c:tx>
            <c:strRef>
              <c:f>'c7&amp;8 RevCompbyLevel'!$A$26</c:f>
              <c:strCache>
                <c:ptCount val="1"/>
                <c:pt idx="0">
                  <c:v>Investment grants</c:v>
                </c:pt>
              </c:strCache>
            </c:strRef>
          </c:tx>
          <c:spPr>
            <a:solidFill>
              <a:schemeClr val="accent3">
                <a:lumMod val="20000"/>
                <a:lumOff val="80000"/>
              </a:schemeClr>
            </a:solidFill>
            <a:ln>
              <a:noFill/>
            </a:ln>
            <a:effectLst/>
          </c:spPr>
          <c:invertIfNegative val="0"/>
          <c:dLbls>
            <c:dLbl>
              <c:idx val="1"/>
              <c:delete val="1"/>
              <c:extLst>
                <c:ext xmlns:c15="http://schemas.microsoft.com/office/drawing/2012/chart" uri="{CE6537A1-D6FC-4f65-9D91-7224C49458BB}"/>
                <c:ext xmlns:c16="http://schemas.microsoft.com/office/drawing/2014/chart" uri="{C3380CC4-5D6E-409C-BE32-E72D297353CC}">
                  <c16:uniqueId val="{00000011-05D9-4A24-B301-C3A0A24016E2}"/>
                </c:ext>
              </c:extLst>
            </c:dLbl>
            <c:dLbl>
              <c:idx val="4"/>
              <c:delete val="1"/>
              <c:extLst>
                <c:ext xmlns:c15="http://schemas.microsoft.com/office/drawing/2012/chart" uri="{CE6537A1-D6FC-4f65-9D91-7224C49458BB}"/>
                <c:ext xmlns:c16="http://schemas.microsoft.com/office/drawing/2014/chart" uri="{C3380CC4-5D6E-409C-BE32-E72D297353CC}">
                  <c16:uniqueId val="{00000012-05D9-4A24-B301-C3A0A24016E2}"/>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'c7&amp;8 RevCompbyLevel'!$B$17:$F$17</c:f>
              <c:strCache>
                <c:ptCount val="5"/>
                <c:pt idx="0">
                  <c:v>Oblasts</c:v>
                </c:pt>
                <c:pt idx="1">
                  <c:v>Rayons</c:v>
                </c:pt>
                <c:pt idx="2">
                  <c:v>Cities</c:v>
                </c:pt>
                <c:pt idx="3">
                  <c:v>OTH</c:v>
                </c:pt>
                <c:pt idx="4">
                  <c:v>Hromada</c:v>
                </c:pt>
              </c:strCache>
            </c:strRef>
          </c:cat>
          <c:val>
            <c:numRef>
              <c:f>'c7&amp;8 RevCompbyLevel'!$B$26:$F$26</c:f>
              <c:numCache>
                <c:formatCode>#,##0</c:formatCode>
                <c:ptCount val="5"/>
                <c:pt idx="0">
                  <c:v>279.88223250018348</c:v>
                </c:pt>
                <c:pt idx="1">
                  <c:v>24.553758119016276</c:v>
                </c:pt>
                <c:pt idx="2">
                  <c:v>95.106408454417149</c:v>
                </c:pt>
                <c:pt idx="3">
                  <c:v>346.63692765060193</c:v>
                </c:pt>
                <c:pt idx="4">
                  <c:v>19.070685282847382</c:v>
                </c:pt>
              </c:numCache>
            </c:numRef>
          </c:val>
          <c:extLst>
            <c:ext xmlns:c16="http://schemas.microsoft.com/office/drawing/2014/chart" uri="{C3380CC4-5D6E-409C-BE32-E72D297353CC}">
              <c16:uniqueId val="{00000013-05D9-4A24-B301-C3A0A24016E2}"/>
            </c:ext>
          </c:extLst>
        </c:ser>
        <c:ser>
          <c:idx val="9"/>
          <c:order val="9"/>
          <c:tx>
            <c:strRef>
              <c:f>'c7&amp;8 RevCompbyLevel'!$A$27</c:f>
              <c:strCache>
                <c:ptCount val="1"/>
                <c:pt idx="0">
                  <c:v>All Other Grants</c:v>
                </c:pt>
              </c:strCache>
            </c:strRef>
          </c:tx>
          <c:spPr>
            <a:solidFill>
              <a:schemeClr val="accent6">
                <a:lumMod val="40000"/>
                <a:lumOff val="60000"/>
              </a:schemeClr>
            </a:solidFill>
            <a:ln>
              <a:noFill/>
            </a:ln>
            <a:effectLst/>
          </c:spPr>
          <c:invertIfNegative val="0"/>
          <c:cat>
            <c:strRef>
              <c:f>'c7&amp;8 RevCompbyLevel'!$B$17:$F$17</c:f>
              <c:strCache>
                <c:ptCount val="5"/>
                <c:pt idx="0">
                  <c:v>Oblasts</c:v>
                </c:pt>
                <c:pt idx="1">
                  <c:v>Rayons</c:v>
                </c:pt>
                <c:pt idx="2">
                  <c:v>Cities</c:v>
                </c:pt>
                <c:pt idx="3">
                  <c:v>OTH</c:v>
                </c:pt>
                <c:pt idx="4">
                  <c:v>Hromada</c:v>
                </c:pt>
              </c:strCache>
            </c:strRef>
          </c:cat>
          <c:val>
            <c:numRef>
              <c:f>'c7&amp;8 RevCompbyLevel'!$B$27:$F$27</c:f>
              <c:numCache>
                <c:formatCode>#,##0</c:formatCode>
                <c:ptCount val="5"/>
                <c:pt idx="0">
                  <c:v>171.13080316015555</c:v>
                </c:pt>
                <c:pt idx="1">
                  <c:v>238.84543247244463</c:v>
                </c:pt>
                <c:pt idx="2">
                  <c:v>210.43914848067766</c:v>
                </c:pt>
                <c:pt idx="3">
                  <c:v>196.92507821421907</c:v>
                </c:pt>
                <c:pt idx="4">
                  <c:v>14.897406731056133</c:v>
                </c:pt>
              </c:numCache>
            </c:numRef>
          </c:val>
          <c:extLst>
            <c:ext xmlns:c16="http://schemas.microsoft.com/office/drawing/2014/chart" uri="{C3380CC4-5D6E-409C-BE32-E72D297353CC}">
              <c16:uniqueId val="{00000014-05D9-4A24-B301-C3A0A24016E2}"/>
            </c:ext>
          </c:extLst>
        </c:ser>
        <c:dLbls>
          <c:showLegendKey val="0"/>
          <c:showVal val="0"/>
          <c:showCatName val="0"/>
          <c:showSerName val="0"/>
          <c:showPercent val="0"/>
          <c:showBubbleSize val="0"/>
        </c:dLbls>
        <c:gapWidth val="150"/>
        <c:overlap val="100"/>
        <c:axId val="395043112"/>
        <c:axId val="395043504"/>
      </c:barChart>
      <c:catAx>
        <c:axId val="395043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95043504"/>
        <c:crosses val="autoZero"/>
        <c:auto val="1"/>
        <c:lblAlgn val="ctr"/>
        <c:lblOffset val="100"/>
        <c:noMultiLvlLbl val="0"/>
      </c:catAx>
      <c:valAx>
        <c:axId val="39504350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395043112"/>
        <c:crosses val="autoZero"/>
        <c:crossBetween val="between"/>
      </c:valAx>
      <c:spPr>
        <a:noFill/>
        <a:ln>
          <a:noFill/>
        </a:ln>
        <a:effectLst/>
      </c:spPr>
    </c:plotArea>
    <c:legend>
      <c:legendPos val="b"/>
      <c:layout>
        <c:manualLayout>
          <c:xMode val="edge"/>
          <c:yMode val="edge"/>
          <c:x val="2.0430290308661111E-2"/>
          <c:y val="0.84422257391523325"/>
          <c:w val="0.96890775240962423"/>
          <c:h val="0.14474902795959438"/>
        </c:manualLayout>
      </c:layout>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'C 9&amp;10 T5 ownRev'!$A$55</c:f>
              <c:strCache>
                <c:ptCount val="1"/>
                <c:pt idx="0">
                  <c:v>Single tax</c:v>
                </c:pt>
              </c:strCache>
            </c:strRef>
          </c:tx>
          <c:spPr>
            <a:solidFill>
              <a:schemeClr val="accent5">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 9&amp;10 T5 ownRev'!$B$54:$I$54</c:f>
              <c:strCache>
                <c:ptCount val="8"/>
                <c:pt idx="0">
                  <c:v>Kyiv 2016</c:v>
                </c:pt>
                <c:pt idx="1">
                  <c:v>Kyiv2018</c:v>
                </c:pt>
                <c:pt idx="2">
                  <c:v>COS 2016</c:v>
                </c:pt>
                <c:pt idx="3">
                  <c:v>COS 2018</c:v>
                </c:pt>
                <c:pt idx="4">
                  <c:v>OTH 2016</c:v>
                </c:pt>
                <c:pt idx="5">
                  <c:v>OTH 2018</c:v>
                </c:pt>
                <c:pt idx="6">
                  <c:v>Hrm 2016</c:v>
                </c:pt>
                <c:pt idx="7">
                  <c:v>Hrm 2018</c:v>
                </c:pt>
              </c:strCache>
            </c:strRef>
          </c:cat>
          <c:val>
            <c:numRef>
              <c:f>'C 9&amp;10 T5 ownRev'!$B$55:$I$55</c:f>
              <c:numCache>
                <c:formatCode>0</c:formatCode>
                <c:ptCount val="8"/>
                <c:pt idx="0">
                  <c:v>1340.1215601394319</c:v>
                </c:pt>
                <c:pt idx="1">
                  <c:v>1875.2155767082741</c:v>
                </c:pt>
                <c:pt idx="2">
                  <c:v>532.38521391210475</c:v>
                </c:pt>
                <c:pt idx="3">
                  <c:v>744.95553997099114</c:v>
                </c:pt>
                <c:pt idx="4">
                  <c:v>402.73020072215735</c:v>
                </c:pt>
                <c:pt idx="5">
                  <c:v>587.03452534631094</c:v>
                </c:pt>
                <c:pt idx="6">
                  <c:v>448.41850144972699</c:v>
                </c:pt>
                <c:pt idx="7">
                  <c:v>614.00388921980084</c:v>
                </c:pt>
              </c:numCache>
            </c:numRef>
          </c:val>
          <c:extLst>
            <c:ext xmlns:c16="http://schemas.microsoft.com/office/drawing/2014/chart" uri="{C3380CC4-5D6E-409C-BE32-E72D297353CC}">
              <c16:uniqueId val="{00000000-324D-42D6-BF5D-C96EFA94BFC1}"/>
            </c:ext>
          </c:extLst>
        </c:ser>
        <c:ser>
          <c:idx val="1"/>
          <c:order val="1"/>
          <c:tx>
            <c:strRef>
              <c:f>'C 9&amp;10 T5 ownRev'!$A$56</c:f>
              <c:strCache>
                <c:ptCount val="1"/>
                <c:pt idx="0">
                  <c:v>Prop. Tax - Legal</c:v>
                </c:pt>
              </c:strCache>
            </c:strRef>
          </c:tx>
          <c:spPr>
            <a:solidFill>
              <a:schemeClr val="accent4">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 9&amp;10 T5 ownRev'!$B$54:$I$54</c:f>
              <c:strCache>
                <c:ptCount val="8"/>
                <c:pt idx="0">
                  <c:v>Kyiv 2016</c:v>
                </c:pt>
                <c:pt idx="1">
                  <c:v>Kyiv2018</c:v>
                </c:pt>
                <c:pt idx="2">
                  <c:v>COS 2016</c:v>
                </c:pt>
                <c:pt idx="3">
                  <c:v>COS 2018</c:v>
                </c:pt>
                <c:pt idx="4">
                  <c:v>OTH 2016</c:v>
                </c:pt>
                <c:pt idx="5">
                  <c:v>OTH 2018</c:v>
                </c:pt>
                <c:pt idx="6">
                  <c:v>Hrm 2016</c:v>
                </c:pt>
                <c:pt idx="7">
                  <c:v>Hrm 2018</c:v>
                </c:pt>
              </c:strCache>
            </c:strRef>
          </c:cat>
          <c:val>
            <c:numRef>
              <c:f>'C 9&amp;10 T5 ownRev'!$B$56:$I$56</c:f>
              <c:numCache>
                <c:formatCode>0</c:formatCode>
                <c:ptCount val="8"/>
                <c:pt idx="0">
                  <c:v>110.0826619287772</c:v>
                </c:pt>
                <c:pt idx="1">
                  <c:v>234.00420046415289</c:v>
                </c:pt>
                <c:pt idx="2">
                  <c:v>44.772368187743695</c:v>
                </c:pt>
                <c:pt idx="3">
                  <c:v>76.914572959015729</c:v>
                </c:pt>
                <c:pt idx="4">
                  <c:v>25.520436898514987</c:v>
                </c:pt>
                <c:pt idx="5">
                  <c:v>49.669283842382896</c:v>
                </c:pt>
                <c:pt idx="6">
                  <c:v>21.852625281046208</c:v>
                </c:pt>
                <c:pt idx="7">
                  <c:v>42.952627140821612</c:v>
                </c:pt>
              </c:numCache>
            </c:numRef>
          </c:val>
          <c:extLst>
            <c:ext xmlns:c16="http://schemas.microsoft.com/office/drawing/2014/chart" uri="{C3380CC4-5D6E-409C-BE32-E72D297353CC}">
              <c16:uniqueId val="{00000001-324D-42D6-BF5D-C96EFA94BFC1}"/>
            </c:ext>
          </c:extLst>
        </c:ser>
        <c:ser>
          <c:idx val="2"/>
          <c:order val="2"/>
          <c:tx>
            <c:strRef>
              <c:f>'C 9&amp;10 T5 ownRev'!$A$57</c:f>
              <c:strCache>
                <c:ptCount val="1"/>
                <c:pt idx="0">
                  <c:v>Prop. Tax - Indiv.</c:v>
                </c:pt>
              </c:strCache>
            </c:strRef>
          </c:tx>
          <c:spPr>
            <a:solidFill>
              <a:srgbClr val="FFFF00"/>
            </a:solidFill>
            <a:ln>
              <a:noFill/>
            </a:ln>
            <a:effectLst/>
          </c:spPr>
          <c:invertIfNegative val="0"/>
          <c:dLbls>
            <c:dLbl>
              <c:idx val="0"/>
              <c:layout>
                <c:manualLayout>
                  <c:x val="3.8888888888888862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24D-42D6-BF5D-C96EFA94BFC1}"/>
                </c:ext>
              </c:extLst>
            </c:dLbl>
            <c:dLbl>
              <c:idx val="1"/>
              <c:layout>
                <c:manualLayout>
                  <c:x val="4.1666666666666616E-2"/>
                  <c:y val="4.5647356988257082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24D-42D6-BF5D-C96EFA94BFC1}"/>
                </c:ext>
              </c:extLst>
            </c:dLbl>
            <c:dLbl>
              <c:idx val="2"/>
              <c:layout>
                <c:manualLayout>
                  <c:x val="4.1666666666666616E-2"/>
                  <c:y val="-7.4696537962506779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24D-42D6-BF5D-C96EFA94BFC1}"/>
                </c:ext>
              </c:extLst>
            </c:dLbl>
            <c:dLbl>
              <c:idx val="3"/>
              <c:layout>
                <c:manualLayout>
                  <c:x val="3.8888888888888785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24D-42D6-BF5D-C96EFA94BFC1}"/>
                </c:ext>
              </c:extLst>
            </c:dLbl>
            <c:dLbl>
              <c:idx val="4"/>
              <c:layout>
                <c:manualLayout>
                  <c:x val="3.8888888888888785E-2"/>
                  <c:y val="-4.9797691975003913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324D-42D6-BF5D-C96EFA94BFC1}"/>
                </c:ext>
              </c:extLst>
            </c:dLbl>
            <c:dLbl>
              <c:idx val="5"/>
              <c:layout>
                <c:manualLayout>
                  <c:x val="3.3333333333333333E-2"/>
                  <c:y val="-4.5647356988257082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324D-42D6-BF5D-C96EFA94BFC1}"/>
                </c:ext>
              </c:extLst>
            </c:dLbl>
            <c:dLbl>
              <c:idx val="6"/>
              <c:layout>
                <c:manualLayout>
                  <c:x val="3.3333333333333229E-2"/>
                  <c:y val="-2.4898845987501956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324D-42D6-BF5D-C96EFA94BFC1}"/>
                </c:ext>
              </c:extLst>
            </c:dLbl>
            <c:dLbl>
              <c:idx val="7"/>
              <c:layout>
                <c:manualLayout>
                  <c:x val="3.6111111111111108E-2"/>
                  <c:y val="-9.1294713976514163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324D-42D6-BF5D-C96EFA94BFC1}"/>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 9&amp;10 T5 ownRev'!$B$54:$I$54</c:f>
              <c:strCache>
                <c:ptCount val="8"/>
                <c:pt idx="0">
                  <c:v>Kyiv 2016</c:v>
                </c:pt>
                <c:pt idx="1">
                  <c:v>Kyiv2018</c:v>
                </c:pt>
                <c:pt idx="2">
                  <c:v>COS 2016</c:v>
                </c:pt>
                <c:pt idx="3">
                  <c:v>COS 2018</c:v>
                </c:pt>
                <c:pt idx="4">
                  <c:v>OTH 2016</c:v>
                </c:pt>
                <c:pt idx="5">
                  <c:v>OTH 2018</c:v>
                </c:pt>
                <c:pt idx="6">
                  <c:v>Hrm 2016</c:v>
                </c:pt>
                <c:pt idx="7">
                  <c:v>Hrm 2018</c:v>
                </c:pt>
              </c:strCache>
            </c:strRef>
          </c:cat>
          <c:val>
            <c:numRef>
              <c:f>'C 9&amp;10 T5 ownRev'!$B$57:$I$57</c:f>
              <c:numCache>
                <c:formatCode>0</c:formatCode>
                <c:ptCount val="8"/>
                <c:pt idx="0">
                  <c:v>8.1949268925127878</c:v>
                </c:pt>
                <c:pt idx="1">
                  <c:v>22.937595971644974</c:v>
                </c:pt>
                <c:pt idx="2">
                  <c:v>7.6530841979912143</c:v>
                </c:pt>
                <c:pt idx="3">
                  <c:v>23.788772838135426</c:v>
                </c:pt>
                <c:pt idx="4">
                  <c:v>6.3137354863002466</c:v>
                </c:pt>
                <c:pt idx="5">
                  <c:v>16.81597791261488</c:v>
                </c:pt>
                <c:pt idx="6">
                  <c:v>5.579446150811834</c:v>
                </c:pt>
                <c:pt idx="7">
                  <c:v>17.861193540452433</c:v>
                </c:pt>
              </c:numCache>
            </c:numRef>
          </c:val>
          <c:extLst>
            <c:ext xmlns:c16="http://schemas.microsoft.com/office/drawing/2014/chart" uri="{C3380CC4-5D6E-409C-BE32-E72D297353CC}">
              <c16:uniqueId val="{0000000A-324D-42D6-BF5D-C96EFA94BFC1}"/>
            </c:ext>
          </c:extLst>
        </c:ser>
        <c:ser>
          <c:idx val="3"/>
          <c:order val="3"/>
          <c:tx>
            <c:strRef>
              <c:f>'C 9&amp;10 T5 ownRev'!$A$58</c:f>
              <c:strCache>
                <c:ptCount val="1"/>
                <c:pt idx="0">
                  <c:v>Land Tax-Legal</c:v>
                </c:pt>
              </c:strCache>
            </c:strRef>
          </c:tx>
          <c:spPr>
            <a:solidFill>
              <a:schemeClr val="accent2">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 9&amp;10 T5 ownRev'!$B$54:$I$54</c:f>
              <c:strCache>
                <c:ptCount val="8"/>
                <c:pt idx="0">
                  <c:v>Kyiv 2016</c:v>
                </c:pt>
                <c:pt idx="1">
                  <c:v>Kyiv2018</c:v>
                </c:pt>
                <c:pt idx="2">
                  <c:v>COS 2016</c:v>
                </c:pt>
                <c:pt idx="3">
                  <c:v>COS 2018</c:v>
                </c:pt>
                <c:pt idx="4">
                  <c:v>OTH 2016</c:v>
                </c:pt>
                <c:pt idx="5">
                  <c:v>OTH 2018</c:v>
                </c:pt>
                <c:pt idx="6">
                  <c:v>Hrm 2016</c:v>
                </c:pt>
                <c:pt idx="7">
                  <c:v>Hrm 2018</c:v>
                </c:pt>
              </c:strCache>
            </c:strRef>
          </c:cat>
          <c:val>
            <c:numRef>
              <c:f>'C 9&amp;10 T5 ownRev'!$B$58:$I$58</c:f>
              <c:numCache>
                <c:formatCode>0</c:formatCode>
                <c:ptCount val="8"/>
                <c:pt idx="0">
                  <c:v>920.02286917530057</c:v>
                </c:pt>
                <c:pt idx="1">
                  <c:v>753.63723546702397</c:v>
                </c:pt>
                <c:pt idx="2">
                  <c:v>258.24565646132993</c:v>
                </c:pt>
                <c:pt idx="3">
                  <c:v>251.1677988185655</c:v>
                </c:pt>
                <c:pt idx="4">
                  <c:v>83.388397380080207</c:v>
                </c:pt>
                <c:pt idx="5">
                  <c:v>82.887195994626353</c:v>
                </c:pt>
                <c:pt idx="6">
                  <c:v>87.343250911989458</c:v>
                </c:pt>
                <c:pt idx="7">
                  <c:v>96.562021901236491</c:v>
                </c:pt>
              </c:numCache>
            </c:numRef>
          </c:val>
          <c:extLst>
            <c:ext xmlns:c16="http://schemas.microsoft.com/office/drawing/2014/chart" uri="{C3380CC4-5D6E-409C-BE32-E72D297353CC}">
              <c16:uniqueId val="{0000000B-324D-42D6-BF5D-C96EFA94BFC1}"/>
            </c:ext>
          </c:extLst>
        </c:ser>
        <c:ser>
          <c:idx val="4"/>
          <c:order val="4"/>
          <c:tx>
            <c:strRef>
              <c:f>'C 9&amp;10 T5 ownRev'!$A$59</c:f>
              <c:strCache>
                <c:ptCount val="1"/>
                <c:pt idx="0">
                  <c:v>Land Tax - Indiv</c:v>
                </c:pt>
              </c:strCache>
            </c:strRef>
          </c:tx>
          <c:spPr>
            <a:solidFill>
              <a:srgbClr val="FF0000"/>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 9&amp;10 T5 ownRev'!$B$54:$I$54</c:f>
              <c:strCache>
                <c:ptCount val="8"/>
                <c:pt idx="0">
                  <c:v>Kyiv 2016</c:v>
                </c:pt>
                <c:pt idx="1">
                  <c:v>Kyiv2018</c:v>
                </c:pt>
                <c:pt idx="2">
                  <c:v>COS 2016</c:v>
                </c:pt>
                <c:pt idx="3">
                  <c:v>COS 2018</c:v>
                </c:pt>
                <c:pt idx="4">
                  <c:v>OTH 2016</c:v>
                </c:pt>
                <c:pt idx="5">
                  <c:v>OTH 2018</c:v>
                </c:pt>
                <c:pt idx="6">
                  <c:v>Hrm 2016</c:v>
                </c:pt>
                <c:pt idx="7">
                  <c:v>Hrm 2018</c:v>
                </c:pt>
              </c:strCache>
            </c:strRef>
          </c:cat>
          <c:val>
            <c:numRef>
              <c:f>'C 9&amp;10 T5 ownRev'!$B$59:$I$59</c:f>
              <c:numCache>
                <c:formatCode>0</c:formatCode>
                <c:ptCount val="8"/>
                <c:pt idx="0">
                  <c:v>44.399584959949685</c:v>
                </c:pt>
                <c:pt idx="1">
                  <c:v>24.024337782319805</c:v>
                </c:pt>
                <c:pt idx="2">
                  <c:v>16.71785455809329</c:v>
                </c:pt>
                <c:pt idx="3">
                  <c:v>14.441529226633428</c:v>
                </c:pt>
                <c:pt idx="4">
                  <c:v>48.317511453553891</c:v>
                </c:pt>
                <c:pt idx="5">
                  <c:v>67.807099061379546</c:v>
                </c:pt>
                <c:pt idx="6">
                  <c:v>46.452639197197655</c:v>
                </c:pt>
                <c:pt idx="7">
                  <c:v>72.81732269011674</c:v>
                </c:pt>
              </c:numCache>
            </c:numRef>
          </c:val>
          <c:extLst>
            <c:ext xmlns:c16="http://schemas.microsoft.com/office/drawing/2014/chart" uri="{C3380CC4-5D6E-409C-BE32-E72D297353CC}">
              <c16:uniqueId val="{0000000C-324D-42D6-BF5D-C96EFA94BFC1}"/>
            </c:ext>
          </c:extLst>
        </c:ser>
        <c:ser>
          <c:idx val="5"/>
          <c:order val="5"/>
          <c:tx>
            <c:strRef>
              <c:f>'C 9&amp;10 T5 ownRev'!$A$60</c:f>
              <c:strCache>
                <c:ptCount val="1"/>
                <c:pt idx="0">
                  <c:v>Rents - Legal</c:v>
                </c:pt>
              </c:strCache>
            </c:strRef>
          </c:tx>
          <c:spPr>
            <a:solidFill>
              <a:schemeClr val="accent6">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 9&amp;10 T5 ownRev'!$B$54:$I$54</c:f>
              <c:strCache>
                <c:ptCount val="8"/>
                <c:pt idx="0">
                  <c:v>Kyiv 2016</c:v>
                </c:pt>
                <c:pt idx="1">
                  <c:v>Kyiv2018</c:v>
                </c:pt>
                <c:pt idx="2">
                  <c:v>COS 2016</c:v>
                </c:pt>
                <c:pt idx="3">
                  <c:v>COS 2018</c:v>
                </c:pt>
                <c:pt idx="4">
                  <c:v>OTH 2016</c:v>
                </c:pt>
                <c:pt idx="5">
                  <c:v>OTH 2018</c:v>
                </c:pt>
                <c:pt idx="6">
                  <c:v>Hrm 2016</c:v>
                </c:pt>
                <c:pt idx="7">
                  <c:v>Hrm 2018</c:v>
                </c:pt>
              </c:strCache>
            </c:strRef>
          </c:cat>
          <c:val>
            <c:numRef>
              <c:f>'C 9&amp;10 T5 ownRev'!$B$60:$I$60</c:f>
              <c:numCache>
                <c:formatCode>0</c:formatCode>
                <c:ptCount val="8"/>
                <c:pt idx="0">
                  <c:v>1221.2279170281838</c:v>
                </c:pt>
                <c:pt idx="1">
                  <c:v>969.43388101553103</c:v>
                </c:pt>
                <c:pt idx="2">
                  <c:v>423.89078082517517</c:v>
                </c:pt>
                <c:pt idx="3">
                  <c:v>371.96298644551825</c:v>
                </c:pt>
                <c:pt idx="4">
                  <c:v>303.28823611534392</c:v>
                </c:pt>
                <c:pt idx="5">
                  <c:v>317.75023594693897</c:v>
                </c:pt>
                <c:pt idx="6">
                  <c:v>307.19744129325954</c:v>
                </c:pt>
                <c:pt idx="7">
                  <c:v>329.64392625964939</c:v>
                </c:pt>
              </c:numCache>
            </c:numRef>
          </c:val>
          <c:extLst>
            <c:ext xmlns:c16="http://schemas.microsoft.com/office/drawing/2014/chart" uri="{C3380CC4-5D6E-409C-BE32-E72D297353CC}">
              <c16:uniqueId val="{0000000D-324D-42D6-BF5D-C96EFA94BFC1}"/>
            </c:ext>
          </c:extLst>
        </c:ser>
        <c:ser>
          <c:idx val="6"/>
          <c:order val="6"/>
          <c:tx>
            <c:strRef>
              <c:f>'C 9&amp;10 T5 ownRev'!$A$61</c:f>
              <c:strCache>
                <c:ptCount val="1"/>
                <c:pt idx="0">
                  <c:v>Rents - Indiv.</c:v>
                </c:pt>
              </c:strCache>
            </c:strRef>
          </c:tx>
          <c:spPr>
            <a:solidFill>
              <a:schemeClr val="accent6">
                <a:lumMod val="20000"/>
                <a:lumOff val="80000"/>
              </a:schemeClr>
            </a:solidFill>
            <a:ln>
              <a:noFill/>
            </a:ln>
            <a:effectLst/>
          </c:spPr>
          <c:invertIfNegative val="0"/>
          <c:dLbls>
            <c:dLbl>
              <c:idx val="0"/>
              <c:layout>
                <c:manualLayout>
                  <c:x val="4.1666666666666644E-2"/>
                  <c:y val="-1.141183924706427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324D-42D6-BF5D-C96EFA94BFC1}"/>
                </c:ext>
              </c:extLst>
            </c:dLbl>
            <c:dLbl>
              <c:idx val="1"/>
              <c:layout>
                <c:manualLayout>
                  <c:x val="3.3333333333333284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324D-42D6-BF5D-C96EFA94BFC1}"/>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 9&amp;10 T5 ownRev'!$B$54:$I$54</c:f>
              <c:strCache>
                <c:ptCount val="8"/>
                <c:pt idx="0">
                  <c:v>Kyiv 2016</c:v>
                </c:pt>
                <c:pt idx="1">
                  <c:v>Kyiv2018</c:v>
                </c:pt>
                <c:pt idx="2">
                  <c:v>COS 2016</c:v>
                </c:pt>
                <c:pt idx="3">
                  <c:v>COS 2018</c:v>
                </c:pt>
                <c:pt idx="4">
                  <c:v>OTH 2016</c:v>
                </c:pt>
                <c:pt idx="5">
                  <c:v>OTH 2018</c:v>
                </c:pt>
                <c:pt idx="6">
                  <c:v>Hrm 2016</c:v>
                </c:pt>
                <c:pt idx="7">
                  <c:v>Hrm 2018</c:v>
                </c:pt>
              </c:strCache>
            </c:strRef>
          </c:cat>
          <c:val>
            <c:numRef>
              <c:f>'C 9&amp;10 T5 ownRev'!$B$61:$I$61</c:f>
              <c:numCache>
                <c:formatCode>0</c:formatCode>
                <c:ptCount val="8"/>
                <c:pt idx="0">
                  <c:v>15.04006107535448</c:v>
                </c:pt>
                <c:pt idx="1">
                  <c:v>9.0672968322760603</c:v>
                </c:pt>
                <c:pt idx="2">
                  <c:v>58.712622699478331</c:v>
                </c:pt>
                <c:pt idx="3">
                  <c:v>51.174956485541429</c:v>
                </c:pt>
                <c:pt idx="4">
                  <c:v>67.306325590301029</c:v>
                </c:pt>
                <c:pt idx="5">
                  <c:v>64.905440137367719</c:v>
                </c:pt>
                <c:pt idx="6">
                  <c:v>68.824414186462988</c:v>
                </c:pt>
                <c:pt idx="7">
                  <c:v>69.437497393768524</c:v>
                </c:pt>
              </c:numCache>
            </c:numRef>
          </c:val>
          <c:extLst>
            <c:ext xmlns:c16="http://schemas.microsoft.com/office/drawing/2014/chart" uri="{C3380CC4-5D6E-409C-BE32-E72D297353CC}">
              <c16:uniqueId val="{00000010-324D-42D6-BF5D-C96EFA94BFC1}"/>
            </c:ext>
          </c:extLst>
        </c:ser>
        <c:ser>
          <c:idx val="7"/>
          <c:order val="7"/>
          <c:tx>
            <c:strRef>
              <c:f>'C 9&amp;10 T5 ownRev'!$A$62</c:f>
              <c:strCache>
                <c:ptCount val="1"/>
                <c:pt idx="0">
                  <c:v>Asset Sales</c:v>
                </c:pt>
              </c:strCache>
            </c:strRef>
          </c:tx>
          <c:spPr>
            <a:solidFill>
              <a:schemeClr val="bg2">
                <a:lumMod val="90000"/>
              </a:schemeClr>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 9&amp;10 T5 ownRev'!$B$54:$I$54</c:f>
              <c:strCache>
                <c:ptCount val="8"/>
                <c:pt idx="0">
                  <c:v>Kyiv 2016</c:v>
                </c:pt>
                <c:pt idx="1">
                  <c:v>Kyiv2018</c:v>
                </c:pt>
                <c:pt idx="2">
                  <c:v>COS 2016</c:v>
                </c:pt>
                <c:pt idx="3">
                  <c:v>COS 2018</c:v>
                </c:pt>
                <c:pt idx="4">
                  <c:v>OTH 2016</c:v>
                </c:pt>
                <c:pt idx="5">
                  <c:v>OTH 2018</c:v>
                </c:pt>
                <c:pt idx="6">
                  <c:v>Hrm 2016</c:v>
                </c:pt>
                <c:pt idx="7">
                  <c:v>Hrm 2018</c:v>
                </c:pt>
              </c:strCache>
            </c:strRef>
          </c:cat>
          <c:val>
            <c:numRef>
              <c:f>'C 9&amp;10 T5 ownRev'!$B$62:$I$62</c:f>
              <c:numCache>
                <c:formatCode>0</c:formatCode>
                <c:ptCount val="8"/>
                <c:pt idx="0">
                  <c:v>57.257542125953997</c:v>
                </c:pt>
                <c:pt idx="1">
                  <c:v>81.860913807010846</c:v>
                </c:pt>
                <c:pt idx="2">
                  <c:v>60.826212492896772</c:v>
                </c:pt>
                <c:pt idx="3">
                  <c:v>73.923396025889659</c:v>
                </c:pt>
                <c:pt idx="4">
                  <c:v>17.092086166168976</c:v>
                </c:pt>
                <c:pt idx="5">
                  <c:v>27.40743218889849</c:v>
                </c:pt>
                <c:pt idx="6">
                  <c:v>26.779802046532399</c:v>
                </c:pt>
                <c:pt idx="7">
                  <c:v>30.978096009992662</c:v>
                </c:pt>
              </c:numCache>
            </c:numRef>
          </c:val>
          <c:extLst>
            <c:ext xmlns:c16="http://schemas.microsoft.com/office/drawing/2014/chart" uri="{C3380CC4-5D6E-409C-BE32-E72D297353CC}">
              <c16:uniqueId val="{00000011-324D-42D6-BF5D-C96EFA94BFC1}"/>
            </c:ext>
          </c:extLst>
        </c:ser>
        <c:ser>
          <c:idx val="8"/>
          <c:order val="8"/>
          <c:tx>
            <c:strRef>
              <c:f>'C 9&amp;10 T5 ownRev'!$A$63</c:f>
              <c:strCache>
                <c:ptCount val="1"/>
                <c:pt idx="0">
                  <c:v>Land Dev. Fee</c:v>
                </c:pt>
              </c:strCache>
            </c:strRef>
          </c:tx>
          <c:spPr>
            <a:solidFill>
              <a:srgbClr val="00B0F0"/>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 9&amp;10 T5 ownRev'!$B$54:$I$54</c:f>
              <c:strCache>
                <c:ptCount val="8"/>
                <c:pt idx="0">
                  <c:v>Kyiv 2016</c:v>
                </c:pt>
                <c:pt idx="1">
                  <c:v>Kyiv2018</c:v>
                </c:pt>
                <c:pt idx="2">
                  <c:v>COS 2016</c:v>
                </c:pt>
                <c:pt idx="3">
                  <c:v>COS 2018</c:v>
                </c:pt>
                <c:pt idx="4">
                  <c:v>OTH 2016</c:v>
                </c:pt>
                <c:pt idx="5">
                  <c:v>OTH 2018</c:v>
                </c:pt>
                <c:pt idx="6">
                  <c:v>Hrm 2016</c:v>
                </c:pt>
                <c:pt idx="7">
                  <c:v>Hrm 2018</c:v>
                </c:pt>
              </c:strCache>
            </c:strRef>
          </c:cat>
          <c:val>
            <c:numRef>
              <c:f>'C 9&amp;10 T5 ownRev'!$B$63:$I$63</c:f>
              <c:numCache>
                <c:formatCode>0</c:formatCode>
                <c:ptCount val="8"/>
                <c:pt idx="0">
                  <c:v>241.86920006156265</c:v>
                </c:pt>
                <c:pt idx="1">
                  <c:v>164.10887793598928</c:v>
                </c:pt>
                <c:pt idx="2">
                  <c:v>38.310313491931275</c:v>
                </c:pt>
                <c:pt idx="3">
                  <c:v>43.243822638809597</c:v>
                </c:pt>
                <c:pt idx="4">
                  <c:v>7.3224629464426521</c:v>
                </c:pt>
                <c:pt idx="5">
                  <c:v>18.089392855808324</c:v>
                </c:pt>
                <c:pt idx="6">
                  <c:v>16.245821152599845</c:v>
                </c:pt>
                <c:pt idx="7">
                  <c:v>17.008110978058127</c:v>
                </c:pt>
              </c:numCache>
            </c:numRef>
          </c:val>
          <c:extLst>
            <c:ext xmlns:c16="http://schemas.microsoft.com/office/drawing/2014/chart" uri="{C3380CC4-5D6E-409C-BE32-E72D297353CC}">
              <c16:uniqueId val="{00000012-324D-42D6-BF5D-C96EFA94BFC1}"/>
            </c:ext>
          </c:extLst>
        </c:ser>
        <c:dLbls>
          <c:dLblPos val="ctr"/>
          <c:showLegendKey val="0"/>
          <c:showVal val="1"/>
          <c:showCatName val="0"/>
          <c:showSerName val="0"/>
          <c:showPercent val="0"/>
          <c:showBubbleSize val="0"/>
        </c:dLbls>
        <c:gapWidth val="150"/>
        <c:overlap val="100"/>
        <c:axId val="395038016"/>
        <c:axId val="395038408"/>
      </c:barChart>
      <c:catAx>
        <c:axId val="395038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395038408"/>
        <c:crosses val="autoZero"/>
        <c:auto val="1"/>
        <c:lblAlgn val="ctr"/>
        <c:lblOffset val="100"/>
        <c:noMultiLvlLbl val="0"/>
      </c:catAx>
      <c:valAx>
        <c:axId val="39503840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95038016"/>
        <c:crosses val="autoZero"/>
        <c:crossBetween val="between"/>
      </c:valAx>
      <c:spPr>
        <a:noFill/>
        <a:ln>
          <a:noFill/>
        </a:ln>
        <a:effectLst/>
      </c:spPr>
    </c:plotArea>
    <c:legend>
      <c:legendPos val="b"/>
      <c:layout>
        <c:manualLayout>
          <c:xMode val="edge"/>
          <c:yMode val="edge"/>
          <c:x val="9.693569553805759E-3"/>
          <c:y val="0.87456902739892439"/>
          <c:w val="0.97227930883639546"/>
          <c:h val="9.7653256176077563E-2"/>
        </c:manualLayout>
      </c:layout>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E6DED2B-C358-4E49-BED7-BAEDE3D3EAEB}" type="datetimeFigureOut">
              <a:rPr lang="en-US" smtClean="0"/>
              <a:t>10/28/2019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61090CA-2739-46C5-836A-576701B23AEE}" type="slidenum">
              <a:rPr lang="en-US" smtClean="0"/>
              <a:t>‹#›</a:t>
            </a:fld>
            <a:endParaRPr lang="en-US"/>
          </a:p>
        </p:txBody>
      </p:sp>
    </p:spTree>
    <p:extLst>
      <p:ext uri="{BB962C8B-B14F-4D97-AF65-F5344CB8AC3E}">
        <p14:creationId xmlns:p14="http://schemas.microsoft.com/office/powerpoint/2010/main" val="14005145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2</a:t>
            </a:fld>
            <a:endParaRPr lang="en-US"/>
          </a:p>
        </p:txBody>
      </p:sp>
    </p:spTree>
    <p:extLst>
      <p:ext uri="{BB962C8B-B14F-4D97-AF65-F5344CB8AC3E}">
        <p14:creationId xmlns:p14="http://schemas.microsoft.com/office/powerpoint/2010/main" val="769892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15</a:t>
            </a:fld>
            <a:endParaRPr lang="en-US"/>
          </a:p>
        </p:txBody>
      </p:sp>
    </p:spTree>
    <p:extLst>
      <p:ext uri="{BB962C8B-B14F-4D97-AF65-F5344CB8AC3E}">
        <p14:creationId xmlns:p14="http://schemas.microsoft.com/office/powerpoint/2010/main" val="26104493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16</a:t>
            </a:fld>
            <a:endParaRPr lang="en-US"/>
          </a:p>
        </p:txBody>
      </p:sp>
    </p:spTree>
    <p:extLst>
      <p:ext uri="{BB962C8B-B14F-4D97-AF65-F5344CB8AC3E}">
        <p14:creationId xmlns:p14="http://schemas.microsoft.com/office/powerpoint/2010/main" val="33988389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17</a:t>
            </a:fld>
            <a:endParaRPr lang="en-US"/>
          </a:p>
        </p:txBody>
      </p:sp>
    </p:spTree>
    <p:extLst>
      <p:ext uri="{BB962C8B-B14F-4D97-AF65-F5344CB8AC3E}">
        <p14:creationId xmlns:p14="http://schemas.microsoft.com/office/powerpoint/2010/main" val="4619457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19</a:t>
            </a:fld>
            <a:endParaRPr lang="en-US"/>
          </a:p>
        </p:txBody>
      </p:sp>
    </p:spTree>
    <p:extLst>
      <p:ext uri="{BB962C8B-B14F-4D97-AF65-F5344CB8AC3E}">
        <p14:creationId xmlns:p14="http://schemas.microsoft.com/office/powerpoint/2010/main" val="29156247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21</a:t>
            </a:fld>
            <a:endParaRPr lang="en-US"/>
          </a:p>
        </p:txBody>
      </p:sp>
    </p:spTree>
    <p:extLst>
      <p:ext uri="{BB962C8B-B14F-4D97-AF65-F5344CB8AC3E}">
        <p14:creationId xmlns:p14="http://schemas.microsoft.com/office/powerpoint/2010/main" val="12177740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22</a:t>
            </a:fld>
            <a:endParaRPr lang="en-US"/>
          </a:p>
        </p:txBody>
      </p:sp>
    </p:spTree>
    <p:extLst>
      <p:ext uri="{BB962C8B-B14F-4D97-AF65-F5344CB8AC3E}">
        <p14:creationId xmlns:p14="http://schemas.microsoft.com/office/powerpoint/2010/main" val="21017723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23</a:t>
            </a:fld>
            <a:endParaRPr lang="en-US"/>
          </a:p>
        </p:txBody>
      </p:sp>
    </p:spTree>
    <p:extLst>
      <p:ext uri="{BB962C8B-B14F-4D97-AF65-F5344CB8AC3E}">
        <p14:creationId xmlns:p14="http://schemas.microsoft.com/office/powerpoint/2010/main" val="17633242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24</a:t>
            </a:fld>
            <a:endParaRPr lang="en-US"/>
          </a:p>
        </p:txBody>
      </p:sp>
    </p:spTree>
    <p:extLst>
      <p:ext uri="{BB962C8B-B14F-4D97-AF65-F5344CB8AC3E}">
        <p14:creationId xmlns:p14="http://schemas.microsoft.com/office/powerpoint/2010/main" val="33149721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25</a:t>
            </a:fld>
            <a:endParaRPr lang="en-US"/>
          </a:p>
        </p:txBody>
      </p:sp>
    </p:spTree>
    <p:extLst>
      <p:ext uri="{BB962C8B-B14F-4D97-AF65-F5344CB8AC3E}">
        <p14:creationId xmlns:p14="http://schemas.microsoft.com/office/powerpoint/2010/main" val="9148233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26</a:t>
            </a:fld>
            <a:endParaRPr lang="en-US"/>
          </a:p>
        </p:txBody>
      </p:sp>
    </p:spTree>
    <p:extLst>
      <p:ext uri="{BB962C8B-B14F-4D97-AF65-F5344CB8AC3E}">
        <p14:creationId xmlns:p14="http://schemas.microsoft.com/office/powerpoint/2010/main" val="3822459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3</a:t>
            </a:fld>
            <a:endParaRPr lang="en-US"/>
          </a:p>
        </p:txBody>
      </p:sp>
    </p:spTree>
    <p:extLst>
      <p:ext uri="{BB962C8B-B14F-4D97-AF65-F5344CB8AC3E}">
        <p14:creationId xmlns:p14="http://schemas.microsoft.com/office/powerpoint/2010/main" val="6553579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27</a:t>
            </a:fld>
            <a:endParaRPr lang="en-US"/>
          </a:p>
        </p:txBody>
      </p:sp>
    </p:spTree>
    <p:extLst>
      <p:ext uri="{BB962C8B-B14F-4D97-AF65-F5344CB8AC3E}">
        <p14:creationId xmlns:p14="http://schemas.microsoft.com/office/powerpoint/2010/main" val="15018313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28</a:t>
            </a:fld>
            <a:endParaRPr lang="en-US"/>
          </a:p>
        </p:txBody>
      </p:sp>
    </p:spTree>
    <p:extLst>
      <p:ext uri="{BB962C8B-B14F-4D97-AF65-F5344CB8AC3E}">
        <p14:creationId xmlns:p14="http://schemas.microsoft.com/office/powerpoint/2010/main" val="12709565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29</a:t>
            </a:fld>
            <a:endParaRPr lang="en-US"/>
          </a:p>
        </p:txBody>
      </p:sp>
    </p:spTree>
    <p:extLst>
      <p:ext uri="{BB962C8B-B14F-4D97-AF65-F5344CB8AC3E}">
        <p14:creationId xmlns:p14="http://schemas.microsoft.com/office/powerpoint/2010/main" val="122828534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30</a:t>
            </a:fld>
            <a:endParaRPr lang="en-US"/>
          </a:p>
        </p:txBody>
      </p:sp>
    </p:spTree>
    <p:extLst>
      <p:ext uri="{BB962C8B-B14F-4D97-AF65-F5344CB8AC3E}">
        <p14:creationId xmlns:p14="http://schemas.microsoft.com/office/powerpoint/2010/main" val="38578016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31</a:t>
            </a:fld>
            <a:endParaRPr lang="en-US"/>
          </a:p>
        </p:txBody>
      </p:sp>
    </p:spTree>
    <p:extLst>
      <p:ext uri="{BB962C8B-B14F-4D97-AF65-F5344CB8AC3E}">
        <p14:creationId xmlns:p14="http://schemas.microsoft.com/office/powerpoint/2010/main" val="18669995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32</a:t>
            </a:fld>
            <a:endParaRPr lang="en-US"/>
          </a:p>
        </p:txBody>
      </p:sp>
    </p:spTree>
    <p:extLst>
      <p:ext uri="{BB962C8B-B14F-4D97-AF65-F5344CB8AC3E}">
        <p14:creationId xmlns:p14="http://schemas.microsoft.com/office/powerpoint/2010/main" val="55415343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33</a:t>
            </a:fld>
            <a:endParaRPr lang="en-US"/>
          </a:p>
        </p:txBody>
      </p:sp>
    </p:spTree>
    <p:extLst>
      <p:ext uri="{BB962C8B-B14F-4D97-AF65-F5344CB8AC3E}">
        <p14:creationId xmlns:p14="http://schemas.microsoft.com/office/powerpoint/2010/main" val="218712068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34</a:t>
            </a:fld>
            <a:endParaRPr lang="en-US"/>
          </a:p>
        </p:txBody>
      </p:sp>
    </p:spTree>
    <p:extLst>
      <p:ext uri="{BB962C8B-B14F-4D97-AF65-F5344CB8AC3E}">
        <p14:creationId xmlns:p14="http://schemas.microsoft.com/office/powerpoint/2010/main" val="280757332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35</a:t>
            </a:fld>
            <a:endParaRPr lang="en-US"/>
          </a:p>
        </p:txBody>
      </p:sp>
    </p:spTree>
    <p:extLst>
      <p:ext uri="{BB962C8B-B14F-4D97-AF65-F5344CB8AC3E}">
        <p14:creationId xmlns:p14="http://schemas.microsoft.com/office/powerpoint/2010/main" val="244704178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36</a:t>
            </a:fld>
            <a:endParaRPr lang="en-US"/>
          </a:p>
        </p:txBody>
      </p:sp>
    </p:spTree>
    <p:extLst>
      <p:ext uri="{BB962C8B-B14F-4D97-AF65-F5344CB8AC3E}">
        <p14:creationId xmlns:p14="http://schemas.microsoft.com/office/powerpoint/2010/main" val="19416138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4</a:t>
            </a:fld>
            <a:endParaRPr lang="en-US"/>
          </a:p>
        </p:txBody>
      </p:sp>
    </p:spTree>
    <p:extLst>
      <p:ext uri="{BB962C8B-B14F-4D97-AF65-F5344CB8AC3E}">
        <p14:creationId xmlns:p14="http://schemas.microsoft.com/office/powerpoint/2010/main" val="19615637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37</a:t>
            </a:fld>
            <a:endParaRPr lang="en-US"/>
          </a:p>
        </p:txBody>
      </p:sp>
    </p:spTree>
    <p:extLst>
      <p:ext uri="{BB962C8B-B14F-4D97-AF65-F5344CB8AC3E}">
        <p14:creationId xmlns:p14="http://schemas.microsoft.com/office/powerpoint/2010/main" val="419292646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38</a:t>
            </a:fld>
            <a:endParaRPr lang="en-US"/>
          </a:p>
        </p:txBody>
      </p:sp>
    </p:spTree>
    <p:extLst>
      <p:ext uri="{BB962C8B-B14F-4D97-AF65-F5344CB8AC3E}">
        <p14:creationId xmlns:p14="http://schemas.microsoft.com/office/powerpoint/2010/main" val="410846804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39</a:t>
            </a:fld>
            <a:endParaRPr lang="en-US"/>
          </a:p>
        </p:txBody>
      </p:sp>
    </p:spTree>
    <p:extLst>
      <p:ext uri="{BB962C8B-B14F-4D97-AF65-F5344CB8AC3E}">
        <p14:creationId xmlns:p14="http://schemas.microsoft.com/office/powerpoint/2010/main" val="163435852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40</a:t>
            </a:fld>
            <a:endParaRPr lang="en-US"/>
          </a:p>
        </p:txBody>
      </p:sp>
    </p:spTree>
    <p:extLst>
      <p:ext uri="{BB962C8B-B14F-4D97-AF65-F5344CB8AC3E}">
        <p14:creationId xmlns:p14="http://schemas.microsoft.com/office/powerpoint/2010/main" val="175599015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41</a:t>
            </a:fld>
            <a:endParaRPr lang="en-US"/>
          </a:p>
        </p:txBody>
      </p:sp>
    </p:spTree>
    <p:extLst>
      <p:ext uri="{BB962C8B-B14F-4D97-AF65-F5344CB8AC3E}">
        <p14:creationId xmlns:p14="http://schemas.microsoft.com/office/powerpoint/2010/main" val="173747371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42</a:t>
            </a:fld>
            <a:endParaRPr lang="en-US"/>
          </a:p>
        </p:txBody>
      </p:sp>
    </p:spTree>
    <p:extLst>
      <p:ext uri="{BB962C8B-B14F-4D97-AF65-F5344CB8AC3E}">
        <p14:creationId xmlns:p14="http://schemas.microsoft.com/office/powerpoint/2010/main" val="19221563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5</a:t>
            </a:fld>
            <a:endParaRPr lang="en-US"/>
          </a:p>
        </p:txBody>
      </p:sp>
    </p:spTree>
    <p:extLst>
      <p:ext uri="{BB962C8B-B14F-4D97-AF65-F5344CB8AC3E}">
        <p14:creationId xmlns:p14="http://schemas.microsoft.com/office/powerpoint/2010/main" val="8155192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7</a:t>
            </a:fld>
            <a:endParaRPr lang="en-US"/>
          </a:p>
        </p:txBody>
      </p:sp>
    </p:spTree>
    <p:extLst>
      <p:ext uri="{BB962C8B-B14F-4D97-AF65-F5344CB8AC3E}">
        <p14:creationId xmlns:p14="http://schemas.microsoft.com/office/powerpoint/2010/main" val="36343378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10</a:t>
            </a:fld>
            <a:endParaRPr lang="en-US"/>
          </a:p>
        </p:txBody>
      </p:sp>
    </p:spTree>
    <p:extLst>
      <p:ext uri="{BB962C8B-B14F-4D97-AF65-F5344CB8AC3E}">
        <p14:creationId xmlns:p14="http://schemas.microsoft.com/office/powerpoint/2010/main" val="33589961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11</a:t>
            </a:fld>
            <a:endParaRPr lang="en-US"/>
          </a:p>
        </p:txBody>
      </p:sp>
    </p:spTree>
    <p:extLst>
      <p:ext uri="{BB962C8B-B14F-4D97-AF65-F5344CB8AC3E}">
        <p14:creationId xmlns:p14="http://schemas.microsoft.com/office/powerpoint/2010/main" val="912796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12</a:t>
            </a:fld>
            <a:endParaRPr lang="en-US"/>
          </a:p>
        </p:txBody>
      </p:sp>
    </p:spTree>
    <p:extLst>
      <p:ext uri="{BB962C8B-B14F-4D97-AF65-F5344CB8AC3E}">
        <p14:creationId xmlns:p14="http://schemas.microsoft.com/office/powerpoint/2010/main" val="40205410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1090CA-2739-46C5-836A-576701B23AEE}" type="slidenum">
              <a:rPr lang="en-US" smtClean="0"/>
              <a:t>14</a:t>
            </a:fld>
            <a:endParaRPr lang="en-US"/>
          </a:p>
        </p:txBody>
      </p:sp>
    </p:spTree>
    <p:extLst>
      <p:ext uri="{BB962C8B-B14F-4D97-AF65-F5344CB8AC3E}">
        <p14:creationId xmlns:p14="http://schemas.microsoft.com/office/powerpoint/2010/main" val="17386318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A59AC-E661-41FC-AD2C-BB5A6A1C31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21D0BA3-41F4-411F-837B-D538352CF2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AAF0D8C-03C5-4217-A35C-9771932D0B45}"/>
              </a:ext>
            </a:extLst>
          </p:cNvPr>
          <p:cNvSpPr>
            <a:spLocks noGrp="1"/>
          </p:cNvSpPr>
          <p:nvPr>
            <p:ph type="dt" sz="half" idx="10"/>
          </p:nvPr>
        </p:nvSpPr>
        <p:spPr/>
        <p:txBody>
          <a:bodyPr/>
          <a:lstStyle/>
          <a:p>
            <a:fld id="{A43FA44B-4EE4-4144-89B0-EBD7F0733947}" type="datetimeFigureOut">
              <a:rPr lang="en-US" smtClean="0"/>
              <a:t>10/28/2019</a:t>
            </a:fld>
            <a:endParaRPr lang="en-US"/>
          </a:p>
        </p:txBody>
      </p:sp>
      <p:sp>
        <p:nvSpPr>
          <p:cNvPr id="5" name="Footer Placeholder 4">
            <a:extLst>
              <a:ext uri="{FF2B5EF4-FFF2-40B4-BE49-F238E27FC236}">
                <a16:creationId xmlns:a16="http://schemas.microsoft.com/office/drawing/2014/main" id="{44C91755-1FCF-4142-8ACA-0E0F5AE7EC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DBC3A7-3856-41E5-BBC2-B5B3CB3A20A0}"/>
              </a:ext>
            </a:extLst>
          </p:cNvPr>
          <p:cNvSpPr>
            <a:spLocks noGrp="1"/>
          </p:cNvSpPr>
          <p:nvPr>
            <p:ph type="sldNum" sz="quarter" idx="12"/>
          </p:nvPr>
        </p:nvSpPr>
        <p:spPr/>
        <p:txBody>
          <a:bodyPr/>
          <a:lstStyle/>
          <a:p>
            <a:fld id="{6FC76995-451A-4E59-BBDC-B744448998C1}" type="slidenum">
              <a:rPr lang="en-US" smtClean="0"/>
              <a:t>‹#›</a:t>
            </a:fld>
            <a:endParaRPr lang="en-US"/>
          </a:p>
        </p:txBody>
      </p:sp>
    </p:spTree>
    <p:extLst>
      <p:ext uri="{BB962C8B-B14F-4D97-AF65-F5344CB8AC3E}">
        <p14:creationId xmlns:p14="http://schemas.microsoft.com/office/powerpoint/2010/main" val="1995827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91523-3D38-41C4-95E5-A05D1EA4ADC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7BF16A9-545C-4991-8D84-66679721F8A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8313A1-5514-4B68-996E-491864EC886F}"/>
              </a:ext>
            </a:extLst>
          </p:cNvPr>
          <p:cNvSpPr>
            <a:spLocks noGrp="1"/>
          </p:cNvSpPr>
          <p:nvPr>
            <p:ph type="dt" sz="half" idx="10"/>
          </p:nvPr>
        </p:nvSpPr>
        <p:spPr/>
        <p:txBody>
          <a:bodyPr/>
          <a:lstStyle/>
          <a:p>
            <a:fld id="{A43FA44B-4EE4-4144-89B0-EBD7F0733947}" type="datetimeFigureOut">
              <a:rPr lang="en-US" smtClean="0"/>
              <a:t>10/28/2019</a:t>
            </a:fld>
            <a:endParaRPr lang="en-US"/>
          </a:p>
        </p:txBody>
      </p:sp>
      <p:sp>
        <p:nvSpPr>
          <p:cNvPr id="5" name="Footer Placeholder 4">
            <a:extLst>
              <a:ext uri="{FF2B5EF4-FFF2-40B4-BE49-F238E27FC236}">
                <a16:creationId xmlns:a16="http://schemas.microsoft.com/office/drawing/2014/main" id="{7F51B940-B827-45B8-AAFC-94D02A2156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EC3CB9-D146-4F51-99DA-4D6C2745E938}"/>
              </a:ext>
            </a:extLst>
          </p:cNvPr>
          <p:cNvSpPr>
            <a:spLocks noGrp="1"/>
          </p:cNvSpPr>
          <p:nvPr>
            <p:ph type="sldNum" sz="quarter" idx="12"/>
          </p:nvPr>
        </p:nvSpPr>
        <p:spPr/>
        <p:txBody>
          <a:bodyPr/>
          <a:lstStyle/>
          <a:p>
            <a:fld id="{6FC76995-451A-4E59-BBDC-B744448998C1}" type="slidenum">
              <a:rPr lang="en-US" smtClean="0"/>
              <a:t>‹#›</a:t>
            </a:fld>
            <a:endParaRPr lang="en-US"/>
          </a:p>
        </p:txBody>
      </p:sp>
    </p:spTree>
    <p:extLst>
      <p:ext uri="{BB962C8B-B14F-4D97-AF65-F5344CB8AC3E}">
        <p14:creationId xmlns:p14="http://schemas.microsoft.com/office/powerpoint/2010/main" val="1908346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A6E366-C18E-44BE-8777-8BC6BB8E3B0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33C1915-12B0-4DC1-981C-6A45B69F452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0C98E9-6679-46ED-9B08-E439A818AD9D}"/>
              </a:ext>
            </a:extLst>
          </p:cNvPr>
          <p:cNvSpPr>
            <a:spLocks noGrp="1"/>
          </p:cNvSpPr>
          <p:nvPr>
            <p:ph type="dt" sz="half" idx="10"/>
          </p:nvPr>
        </p:nvSpPr>
        <p:spPr/>
        <p:txBody>
          <a:bodyPr/>
          <a:lstStyle/>
          <a:p>
            <a:fld id="{A43FA44B-4EE4-4144-89B0-EBD7F0733947}" type="datetimeFigureOut">
              <a:rPr lang="en-US" smtClean="0"/>
              <a:t>10/28/2019</a:t>
            </a:fld>
            <a:endParaRPr lang="en-US"/>
          </a:p>
        </p:txBody>
      </p:sp>
      <p:sp>
        <p:nvSpPr>
          <p:cNvPr id="5" name="Footer Placeholder 4">
            <a:extLst>
              <a:ext uri="{FF2B5EF4-FFF2-40B4-BE49-F238E27FC236}">
                <a16:creationId xmlns:a16="http://schemas.microsoft.com/office/drawing/2014/main" id="{20557093-D85D-497C-ADC7-9795938E6B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D6C257-9A12-4DC2-898B-C0D8F1B5A43F}"/>
              </a:ext>
            </a:extLst>
          </p:cNvPr>
          <p:cNvSpPr>
            <a:spLocks noGrp="1"/>
          </p:cNvSpPr>
          <p:nvPr>
            <p:ph type="sldNum" sz="quarter" idx="12"/>
          </p:nvPr>
        </p:nvSpPr>
        <p:spPr/>
        <p:txBody>
          <a:bodyPr/>
          <a:lstStyle/>
          <a:p>
            <a:fld id="{6FC76995-451A-4E59-BBDC-B744448998C1}" type="slidenum">
              <a:rPr lang="en-US" smtClean="0"/>
              <a:t>‹#›</a:t>
            </a:fld>
            <a:endParaRPr lang="en-US"/>
          </a:p>
        </p:txBody>
      </p:sp>
    </p:spTree>
    <p:extLst>
      <p:ext uri="{BB962C8B-B14F-4D97-AF65-F5344CB8AC3E}">
        <p14:creationId xmlns:p14="http://schemas.microsoft.com/office/powerpoint/2010/main" val="931694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827FB-BE71-4980-9A56-2A89E109C67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17358F0-9FB4-40FA-8050-0045DA29464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B49018-8BC4-4722-8726-5BCFC077D63E}"/>
              </a:ext>
            </a:extLst>
          </p:cNvPr>
          <p:cNvSpPr>
            <a:spLocks noGrp="1"/>
          </p:cNvSpPr>
          <p:nvPr>
            <p:ph type="dt" sz="half" idx="10"/>
          </p:nvPr>
        </p:nvSpPr>
        <p:spPr/>
        <p:txBody>
          <a:bodyPr/>
          <a:lstStyle/>
          <a:p>
            <a:fld id="{A43FA44B-4EE4-4144-89B0-EBD7F0733947}" type="datetimeFigureOut">
              <a:rPr lang="en-US" smtClean="0"/>
              <a:t>10/28/2019</a:t>
            </a:fld>
            <a:endParaRPr lang="en-US"/>
          </a:p>
        </p:txBody>
      </p:sp>
      <p:sp>
        <p:nvSpPr>
          <p:cNvPr id="5" name="Footer Placeholder 4">
            <a:extLst>
              <a:ext uri="{FF2B5EF4-FFF2-40B4-BE49-F238E27FC236}">
                <a16:creationId xmlns:a16="http://schemas.microsoft.com/office/drawing/2014/main" id="{3F5D98DF-43F9-44F7-B35B-00866F3541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886D19-A88C-4EE7-808C-D7998DB0FD83}"/>
              </a:ext>
            </a:extLst>
          </p:cNvPr>
          <p:cNvSpPr>
            <a:spLocks noGrp="1"/>
          </p:cNvSpPr>
          <p:nvPr>
            <p:ph type="sldNum" sz="quarter" idx="12"/>
          </p:nvPr>
        </p:nvSpPr>
        <p:spPr/>
        <p:txBody>
          <a:bodyPr/>
          <a:lstStyle/>
          <a:p>
            <a:fld id="{6FC76995-451A-4E59-BBDC-B744448998C1}" type="slidenum">
              <a:rPr lang="en-US" smtClean="0"/>
              <a:t>‹#›</a:t>
            </a:fld>
            <a:endParaRPr lang="en-US"/>
          </a:p>
        </p:txBody>
      </p:sp>
    </p:spTree>
    <p:extLst>
      <p:ext uri="{BB962C8B-B14F-4D97-AF65-F5344CB8AC3E}">
        <p14:creationId xmlns:p14="http://schemas.microsoft.com/office/powerpoint/2010/main" val="801599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117C1-5ED1-4004-99DF-166180012BF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CE9A3B8-39A3-4B55-A892-B20AF03190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6EC25B9-EB00-4D49-9178-487DEA226A95}"/>
              </a:ext>
            </a:extLst>
          </p:cNvPr>
          <p:cNvSpPr>
            <a:spLocks noGrp="1"/>
          </p:cNvSpPr>
          <p:nvPr>
            <p:ph type="dt" sz="half" idx="10"/>
          </p:nvPr>
        </p:nvSpPr>
        <p:spPr/>
        <p:txBody>
          <a:bodyPr/>
          <a:lstStyle/>
          <a:p>
            <a:fld id="{A43FA44B-4EE4-4144-89B0-EBD7F0733947}" type="datetimeFigureOut">
              <a:rPr lang="en-US" smtClean="0"/>
              <a:t>10/28/2019</a:t>
            </a:fld>
            <a:endParaRPr lang="en-US"/>
          </a:p>
        </p:txBody>
      </p:sp>
      <p:sp>
        <p:nvSpPr>
          <p:cNvPr id="5" name="Footer Placeholder 4">
            <a:extLst>
              <a:ext uri="{FF2B5EF4-FFF2-40B4-BE49-F238E27FC236}">
                <a16:creationId xmlns:a16="http://schemas.microsoft.com/office/drawing/2014/main" id="{6866271F-EFD4-40D5-98AB-1140034A75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38F540-31E1-4C43-8F68-0468EAF2A510}"/>
              </a:ext>
            </a:extLst>
          </p:cNvPr>
          <p:cNvSpPr>
            <a:spLocks noGrp="1"/>
          </p:cNvSpPr>
          <p:nvPr>
            <p:ph type="sldNum" sz="quarter" idx="12"/>
          </p:nvPr>
        </p:nvSpPr>
        <p:spPr/>
        <p:txBody>
          <a:bodyPr/>
          <a:lstStyle/>
          <a:p>
            <a:fld id="{6FC76995-451A-4E59-BBDC-B744448998C1}" type="slidenum">
              <a:rPr lang="en-US" smtClean="0"/>
              <a:t>‹#›</a:t>
            </a:fld>
            <a:endParaRPr lang="en-US"/>
          </a:p>
        </p:txBody>
      </p:sp>
    </p:spTree>
    <p:extLst>
      <p:ext uri="{BB962C8B-B14F-4D97-AF65-F5344CB8AC3E}">
        <p14:creationId xmlns:p14="http://schemas.microsoft.com/office/powerpoint/2010/main" val="3992828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7A2B7-E112-42C0-B192-C1B9EE75CE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A28169-9E12-4128-97DE-643D4A929D0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D0EA4D1-BFC4-4B54-86E6-51D2D162A5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D2E5A39-70F0-4468-BE41-4ACF667C1707}"/>
              </a:ext>
            </a:extLst>
          </p:cNvPr>
          <p:cNvSpPr>
            <a:spLocks noGrp="1"/>
          </p:cNvSpPr>
          <p:nvPr>
            <p:ph type="dt" sz="half" idx="10"/>
          </p:nvPr>
        </p:nvSpPr>
        <p:spPr/>
        <p:txBody>
          <a:bodyPr/>
          <a:lstStyle/>
          <a:p>
            <a:fld id="{A43FA44B-4EE4-4144-89B0-EBD7F0733947}" type="datetimeFigureOut">
              <a:rPr lang="en-US" smtClean="0"/>
              <a:t>10/28/2019</a:t>
            </a:fld>
            <a:endParaRPr lang="en-US"/>
          </a:p>
        </p:txBody>
      </p:sp>
      <p:sp>
        <p:nvSpPr>
          <p:cNvPr id="6" name="Footer Placeholder 5">
            <a:extLst>
              <a:ext uri="{FF2B5EF4-FFF2-40B4-BE49-F238E27FC236}">
                <a16:creationId xmlns:a16="http://schemas.microsoft.com/office/drawing/2014/main" id="{F76154B4-B5DF-4B57-8852-E55484FC1D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34DC40-DAA2-4009-BE6F-036E23C50610}"/>
              </a:ext>
            </a:extLst>
          </p:cNvPr>
          <p:cNvSpPr>
            <a:spLocks noGrp="1"/>
          </p:cNvSpPr>
          <p:nvPr>
            <p:ph type="sldNum" sz="quarter" idx="12"/>
          </p:nvPr>
        </p:nvSpPr>
        <p:spPr/>
        <p:txBody>
          <a:bodyPr/>
          <a:lstStyle/>
          <a:p>
            <a:fld id="{6FC76995-451A-4E59-BBDC-B744448998C1}" type="slidenum">
              <a:rPr lang="en-US" smtClean="0"/>
              <a:t>‹#›</a:t>
            </a:fld>
            <a:endParaRPr lang="en-US"/>
          </a:p>
        </p:txBody>
      </p:sp>
    </p:spTree>
    <p:extLst>
      <p:ext uri="{BB962C8B-B14F-4D97-AF65-F5344CB8AC3E}">
        <p14:creationId xmlns:p14="http://schemas.microsoft.com/office/powerpoint/2010/main" val="4294482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16652-31C5-4098-AEDA-A46AE863C9F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C998507-ABA3-47C0-A97C-D6FFB42A39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8574ADD-5E0D-4762-A743-C7CC7723B9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55C105D-CA0C-4A65-B9D4-BDF32DCB3B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158ABDD-8B52-4967-BFB0-591EA49E055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543E3F3-5511-4247-B59E-63B1D141D0A5}"/>
              </a:ext>
            </a:extLst>
          </p:cNvPr>
          <p:cNvSpPr>
            <a:spLocks noGrp="1"/>
          </p:cNvSpPr>
          <p:nvPr>
            <p:ph type="dt" sz="half" idx="10"/>
          </p:nvPr>
        </p:nvSpPr>
        <p:spPr/>
        <p:txBody>
          <a:bodyPr/>
          <a:lstStyle/>
          <a:p>
            <a:fld id="{A43FA44B-4EE4-4144-89B0-EBD7F0733947}" type="datetimeFigureOut">
              <a:rPr lang="en-US" smtClean="0"/>
              <a:t>10/28/2019</a:t>
            </a:fld>
            <a:endParaRPr lang="en-US"/>
          </a:p>
        </p:txBody>
      </p:sp>
      <p:sp>
        <p:nvSpPr>
          <p:cNvPr id="8" name="Footer Placeholder 7">
            <a:extLst>
              <a:ext uri="{FF2B5EF4-FFF2-40B4-BE49-F238E27FC236}">
                <a16:creationId xmlns:a16="http://schemas.microsoft.com/office/drawing/2014/main" id="{DD918306-42E0-4C8C-A043-478832E8D01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5A37FCF-5CBD-4042-B5C3-4CDA73EC57C1}"/>
              </a:ext>
            </a:extLst>
          </p:cNvPr>
          <p:cNvSpPr>
            <a:spLocks noGrp="1"/>
          </p:cNvSpPr>
          <p:nvPr>
            <p:ph type="sldNum" sz="quarter" idx="12"/>
          </p:nvPr>
        </p:nvSpPr>
        <p:spPr/>
        <p:txBody>
          <a:bodyPr/>
          <a:lstStyle/>
          <a:p>
            <a:fld id="{6FC76995-451A-4E59-BBDC-B744448998C1}" type="slidenum">
              <a:rPr lang="en-US" smtClean="0"/>
              <a:t>‹#›</a:t>
            </a:fld>
            <a:endParaRPr lang="en-US"/>
          </a:p>
        </p:txBody>
      </p:sp>
    </p:spTree>
    <p:extLst>
      <p:ext uri="{BB962C8B-B14F-4D97-AF65-F5344CB8AC3E}">
        <p14:creationId xmlns:p14="http://schemas.microsoft.com/office/powerpoint/2010/main" val="1139984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36D74-8982-4DEC-8AA2-A2122A30FDB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7567D8F-61B7-4C38-9A71-146620193E36}"/>
              </a:ext>
            </a:extLst>
          </p:cNvPr>
          <p:cNvSpPr>
            <a:spLocks noGrp="1"/>
          </p:cNvSpPr>
          <p:nvPr>
            <p:ph type="dt" sz="half" idx="10"/>
          </p:nvPr>
        </p:nvSpPr>
        <p:spPr/>
        <p:txBody>
          <a:bodyPr/>
          <a:lstStyle/>
          <a:p>
            <a:fld id="{A43FA44B-4EE4-4144-89B0-EBD7F0733947}" type="datetimeFigureOut">
              <a:rPr lang="en-US" smtClean="0"/>
              <a:t>10/28/2019</a:t>
            </a:fld>
            <a:endParaRPr lang="en-US"/>
          </a:p>
        </p:txBody>
      </p:sp>
      <p:sp>
        <p:nvSpPr>
          <p:cNvPr id="4" name="Footer Placeholder 3">
            <a:extLst>
              <a:ext uri="{FF2B5EF4-FFF2-40B4-BE49-F238E27FC236}">
                <a16:creationId xmlns:a16="http://schemas.microsoft.com/office/drawing/2014/main" id="{C1F25D40-9B14-4CE1-B6C1-28672BCD707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F95899B-6E85-4A69-9BCB-F70D3481B3EA}"/>
              </a:ext>
            </a:extLst>
          </p:cNvPr>
          <p:cNvSpPr>
            <a:spLocks noGrp="1"/>
          </p:cNvSpPr>
          <p:nvPr>
            <p:ph type="sldNum" sz="quarter" idx="12"/>
          </p:nvPr>
        </p:nvSpPr>
        <p:spPr/>
        <p:txBody>
          <a:bodyPr/>
          <a:lstStyle/>
          <a:p>
            <a:fld id="{6FC76995-451A-4E59-BBDC-B744448998C1}" type="slidenum">
              <a:rPr lang="en-US" smtClean="0"/>
              <a:t>‹#›</a:t>
            </a:fld>
            <a:endParaRPr lang="en-US"/>
          </a:p>
        </p:txBody>
      </p:sp>
    </p:spTree>
    <p:extLst>
      <p:ext uri="{BB962C8B-B14F-4D97-AF65-F5344CB8AC3E}">
        <p14:creationId xmlns:p14="http://schemas.microsoft.com/office/powerpoint/2010/main" val="819659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09D7029-2891-4CF8-A8EF-791309E5C7B0}"/>
              </a:ext>
            </a:extLst>
          </p:cNvPr>
          <p:cNvSpPr>
            <a:spLocks noGrp="1"/>
          </p:cNvSpPr>
          <p:nvPr>
            <p:ph type="dt" sz="half" idx="10"/>
          </p:nvPr>
        </p:nvSpPr>
        <p:spPr/>
        <p:txBody>
          <a:bodyPr/>
          <a:lstStyle/>
          <a:p>
            <a:fld id="{A43FA44B-4EE4-4144-89B0-EBD7F0733947}" type="datetimeFigureOut">
              <a:rPr lang="en-US" smtClean="0"/>
              <a:t>10/28/2019</a:t>
            </a:fld>
            <a:endParaRPr lang="en-US"/>
          </a:p>
        </p:txBody>
      </p:sp>
      <p:sp>
        <p:nvSpPr>
          <p:cNvPr id="3" name="Footer Placeholder 2">
            <a:extLst>
              <a:ext uri="{FF2B5EF4-FFF2-40B4-BE49-F238E27FC236}">
                <a16:creationId xmlns:a16="http://schemas.microsoft.com/office/drawing/2014/main" id="{36B07FDE-16DB-4201-A9FE-8F52A426516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A9E9B6C-0ABA-4D25-AB29-4571DF04A54B}"/>
              </a:ext>
            </a:extLst>
          </p:cNvPr>
          <p:cNvSpPr>
            <a:spLocks noGrp="1"/>
          </p:cNvSpPr>
          <p:nvPr>
            <p:ph type="sldNum" sz="quarter" idx="12"/>
          </p:nvPr>
        </p:nvSpPr>
        <p:spPr/>
        <p:txBody>
          <a:bodyPr/>
          <a:lstStyle/>
          <a:p>
            <a:fld id="{6FC76995-451A-4E59-BBDC-B744448998C1}" type="slidenum">
              <a:rPr lang="en-US" smtClean="0"/>
              <a:t>‹#›</a:t>
            </a:fld>
            <a:endParaRPr lang="en-US"/>
          </a:p>
        </p:txBody>
      </p:sp>
    </p:spTree>
    <p:extLst>
      <p:ext uri="{BB962C8B-B14F-4D97-AF65-F5344CB8AC3E}">
        <p14:creationId xmlns:p14="http://schemas.microsoft.com/office/powerpoint/2010/main" val="1150491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93D43-CA68-4274-B115-D26E936BE3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535DC10-30FC-4C94-9507-DA29492CC4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E33BF68-CE83-41E6-8259-8296AABD9D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E385E0-D809-4AF8-9B0C-5FEBD1186142}"/>
              </a:ext>
            </a:extLst>
          </p:cNvPr>
          <p:cNvSpPr>
            <a:spLocks noGrp="1"/>
          </p:cNvSpPr>
          <p:nvPr>
            <p:ph type="dt" sz="half" idx="10"/>
          </p:nvPr>
        </p:nvSpPr>
        <p:spPr/>
        <p:txBody>
          <a:bodyPr/>
          <a:lstStyle/>
          <a:p>
            <a:fld id="{A43FA44B-4EE4-4144-89B0-EBD7F0733947}" type="datetimeFigureOut">
              <a:rPr lang="en-US" smtClean="0"/>
              <a:t>10/28/2019</a:t>
            </a:fld>
            <a:endParaRPr lang="en-US"/>
          </a:p>
        </p:txBody>
      </p:sp>
      <p:sp>
        <p:nvSpPr>
          <p:cNvPr id="6" name="Footer Placeholder 5">
            <a:extLst>
              <a:ext uri="{FF2B5EF4-FFF2-40B4-BE49-F238E27FC236}">
                <a16:creationId xmlns:a16="http://schemas.microsoft.com/office/drawing/2014/main" id="{01304A41-8BFC-4EB0-8D72-953A88B043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2D59CE-3488-4D5F-BFB2-C6F702A7248E}"/>
              </a:ext>
            </a:extLst>
          </p:cNvPr>
          <p:cNvSpPr>
            <a:spLocks noGrp="1"/>
          </p:cNvSpPr>
          <p:nvPr>
            <p:ph type="sldNum" sz="quarter" idx="12"/>
          </p:nvPr>
        </p:nvSpPr>
        <p:spPr/>
        <p:txBody>
          <a:bodyPr/>
          <a:lstStyle/>
          <a:p>
            <a:fld id="{6FC76995-451A-4E59-BBDC-B744448998C1}" type="slidenum">
              <a:rPr lang="en-US" smtClean="0"/>
              <a:t>‹#›</a:t>
            </a:fld>
            <a:endParaRPr lang="en-US"/>
          </a:p>
        </p:txBody>
      </p:sp>
    </p:spTree>
    <p:extLst>
      <p:ext uri="{BB962C8B-B14F-4D97-AF65-F5344CB8AC3E}">
        <p14:creationId xmlns:p14="http://schemas.microsoft.com/office/powerpoint/2010/main" val="117749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67033-CB3B-4703-8CC6-D650A21BB8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92D11C1-B9D3-4394-9FD4-1AE26924DE1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801DBB3-0187-4A41-A8ED-2A4CBE6555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360DD5-B5C4-4934-8F9E-FAA60F0CACD8}"/>
              </a:ext>
            </a:extLst>
          </p:cNvPr>
          <p:cNvSpPr>
            <a:spLocks noGrp="1"/>
          </p:cNvSpPr>
          <p:nvPr>
            <p:ph type="dt" sz="half" idx="10"/>
          </p:nvPr>
        </p:nvSpPr>
        <p:spPr/>
        <p:txBody>
          <a:bodyPr/>
          <a:lstStyle/>
          <a:p>
            <a:fld id="{A43FA44B-4EE4-4144-89B0-EBD7F0733947}" type="datetimeFigureOut">
              <a:rPr lang="en-US" smtClean="0"/>
              <a:t>10/28/2019</a:t>
            </a:fld>
            <a:endParaRPr lang="en-US"/>
          </a:p>
        </p:txBody>
      </p:sp>
      <p:sp>
        <p:nvSpPr>
          <p:cNvPr id="6" name="Footer Placeholder 5">
            <a:extLst>
              <a:ext uri="{FF2B5EF4-FFF2-40B4-BE49-F238E27FC236}">
                <a16:creationId xmlns:a16="http://schemas.microsoft.com/office/drawing/2014/main" id="{58CC4CEE-35BC-4465-99D5-343ABA6BA8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5444F8-9AE8-4484-B866-89F09A02A813}"/>
              </a:ext>
            </a:extLst>
          </p:cNvPr>
          <p:cNvSpPr>
            <a:spLocks noGrp="1"/>
          </p:cNvSpPr>
          <p:nvPr>
            <p:ph type="sldNum" sz="quarter" idx="12"/>
          </p:nvPr>
        </p:nvSpPr>
        <p:spPr/>
        <p:txBody>
          <a:bodyPr/>
          <a:lstStyle/>
          <a:p>
            <a:fld id="{6FC76995-451A-4E59-BBDC-B744448998C1}" type="slidenum">
              <a:rPr lang="en-US" smtClean="0"/>
              <a:t>‹#›</a:t>
            </a:fld>
            <a:endParaRPr lang="en-US"/>
          </a:p>
        </p:txBody>
      </p:sp>
    </p:spTree>
    <p:extLst>
      <p:ext uri="{BB962C8B-B14F-4D97-AF65-F5344CB8AC3E}">
        <p14:creationId xmlns:p14="http://schemas.microsoft.com/office/powerpoint/2010/main" val="2009377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7BA104-27F2-4BAF-AC8A-7CCFBABFF6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7274AD6-87D2-4B1B-AD4C-05F3F9CDAA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014A5D-0279-4B63-8D3B-50ABE466D0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3FA44B-4EE4-4144-89B0-EBD7F0733947}" type="datetimeFigureOut">
              <a:rPr lang="en-US" smtClean="0"/>
              <a:t>10/28/2019</a:t>
            </a:fld>
            <a:endParaRPr lang="en-US"/>
          </a:p>
        </p:txBody>
      </p:sp>
      <p:sp>
        <p:nvSpPr>
          <p:cNvPr id="5" name="Footer Placeholder 4">
            <a:extLst>
              <a:ext uri="{FF2B5EF4-FFF2-40B4-BE49-F238E27FC236}">
                <a16:creationId xmlns:a16="http://schemas.microsoft.com/office/drawing/2014/main" id="{F1F480C5-7241-4F80-A547-3915617BD4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F3D1048-7177-4369-B04D-CA81E6EBB5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C76995-451A-4E59-BBDC-B744448998C1}" type="slidenum">
              <a:rPr lang="en-US" smtClean="0"/>
              <a:t>‹#›</a:t>
            </a:fld>
            <a:endParaRPr lang="en-US"/>
          </a:p>
        </p:txBody>
      </p:sp>
    </p:spTree>
    <p:extLst>
      <p:ext uri="{BB962C8B-B14F-4D97-AF65-F5344CB8AC3E}">
        <p14:creationId xmlns:p14="http://schemas.microsoft.com/office/powerpoint/2010/main" val="30649501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chart" Target="../charts/chart3.xml"/><Relationship Id="rId4" Type="http://schemas.openxmlformats.org/officeDocument/2006/relationships/chart" Target="../charts/char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chart" Target="../charts/chart7.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chart" Target="../charts/chart8.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chart" Target="../charts/chart9.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4.xml"/><Relationship Id="rId4" Type="http://schemas.openxmlformats.org/officeDocument/2006/relationships/chart" Target="../charts/chart10.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 Id="rId5" Type="http://schemas.openxmlformats.org/officeDocument/2006/relationships/chart" Target="../charts/chart12.xml"/><Relationship Id="rId4" Type="http://schemas.openxmlformats.org/officeDocument/2006/relationships/chart" Target="../charts/chart11.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chart" Target="../charts/chart14.xml"/><Relationship Id="rId4" Type="http://schemas.openxmlformats.org/officeDocument/2006/relationships/chart" Target="../charts/chart13.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2.xml"/><Relationship Id="rId6" Type="http://schemas.openxmlformats.org/officeDocument/2006/relationships/chart" Target="../charts/chart17.xml"/><Relationship Id="rId5" Type="http://schemas.openxmlformats.org/officeDocument/2006/relationships/chart" Target="../charts/chart16.xml"/><Relationship Id="rId4" Type="http://schemas.openxmlformats.org/officeDocument/2006/relationships/chart" Target="../charts/chart15.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F466000-FE6E-4CC6-90A3-86FCB271C81E}"/>
              </a:ext>
            </a:extLst>
          </p:cNvPr>
          <p:cNvPicPr>
            <a:picLocks noChangeAspect="1"/>
          </p:cNvPicPr>
          <p:nvPr/>
        </p:nvPicPr>
        <p:blipFill>
          <a:blip r:embed="rId2"/>
          <a:stretch>
            <a:fillRect/>
          </a:stretch>
        </p:blipFill>
        <p:spPr>
          <a:xfrm>
            <a:off x="229629" y="0"/>
            <a:ext cx="11732741" cy="6858000"/>
          </a:xfrm>
          <a:prstGeom prst="rect">
            <a:avLst/>
          </a:prstGeom>
        </p:spPr>
      </p:pic>
      <p:sp>
        <p:nvSpPr>
          <p:cNvPr id="2" name="Title 1">
            <a:extLst>
              <a:ext uri="{FF2B5EF4-FFF2-40B4-BE49-F238E27FC236}">
                <a16:creationId xmlns:a16="http://schemas.microsoft.com/office/drawing/2014/main" id="{07330090-C373-42F8-9E9E-181AAF8229BC}"/>
              </a:ext>
            </a:extLst>
          </p:cNvPr>
          <p:cNvSpPr>
            <a:spLocks noGrp="1"/>
          </p:cNvSpPr>
          <p:nvPr>
            <p:ph type="ctrTitle"/>
          </p:nvPr>
        </p:nvSpPr>
        <p:spPr>
          <a:xfrm>
            <a:off x="1524000" y="1122363"/>
            <a:ext cx="9144000" cy="2027237"/>
          </a:xfrm>
        </p:spPr>
        <p:txBody>
          <a:bodyPr>
            <a:normAutofit/>
          </a:bodyPr>
          <a:lstStyle/>
          <a:p>
            <a:r>
              <a:rPr lang="en-US" sz="4400" b="1" dirty="0">
                <a:effectLst>
                  <a:outerShdw blurRad="38100" dist="38100" dir="2700000" algn="tl">
                    <a:srgbClr val="000000">
                      <a:alpha val="43137"/>
                    </a:srgbClr>
                  </a:outerShdw>
                </a:effectLst>
              </a:rPr>
              <a:t>Subnational Governance Reform </a:t>
            </a:r>
            <a:br>
              <a:rPr lang="en-US" sz="4400" b="1" dirty="0">
                <a:effectLst>
                  <a:outerShdw blurRad="38100" dist="38100" dir="2700000" algn="tl">
                    <a:srgbClr val="000000">
                      <a:alpha val="43137"/>
                    </a:srgbClr>
                  </a:outerShdw>
                </a:effectLst>
              </a:rPr>
            </a:br>
            <a:r>
              <a:rPr lang="en-US" sz="4400" b="1" dirty="0">
                <a:effectLst>
                  <a:outerShdw blurRad="38100" dist="38100" dir="2700000" algn="tl">
                    <a:srgbClr val="000000">
                      <a:alpha val="43137"/>
                    </a:srgbClr>
                  </a:outerShdw>
                </a:effectLst>
              </a:rPr>
              <a:t>and Local Government Finance in Ukraine: 2014-2018</a:t>
            </a:r>
          </a:p>
        </p:txBody>
      </p:sp>
      <p:sp>
        <p:nvSpPr>
          <p:cNvPr id="3" name="Subtitle 2">
            <a:extLst>
              <a:ext uri="{FF2B5EF4-FFF2-40B4-BE49-F238E27FC236}">
                <a16:creationId xmlns:a16="http://schemas.microsoft.com/office/drawing/2014/main" id="{5B73BC46-0844-4BA0-A076-A505F4D453D4}"/>
              </a:ext>
            </a:extLst>
          </p:cNvPr>
          <p:cNvSpPr>
            <a:spLocks noGrp="1"/>
          </p:cNvSpPr>
          <p:nvPr>
            <p:ph type="subTitle" idx="1"/>
          </p:nvPr>
        </p:nvSpPr>
        <p:spPr/>
        <p:txBody>
          <a:bodyPr>
            <a:normAutofit/>
          </a:bodyPr>
          <a:lstStyle/>
          <a:p>
            <a:r>
              <a:rPr lang="en-US"/>
              <a:t>Tony </a:t>
            </a:r>
            <a:r>
              <a:rPr lang="en-US" dirty="0"/>
              <a:t>Levitas &amp; </a:t>
            </a:r>
            <a:r>
              <a:rPr lang="en-US" dirty="0" err="1"/>
              <a:t>Jasmina</a:t>
            </a:r>
            <a:r>
              <a:rPr lang="en-US" dirty="0"/>
              <a:t> </a:t>
            </a:r>
            <a:r>
              <a:rPr lang="en-US" dirty="0" err="1"/>
              <a:t>Djikic</a:t>
            </a:r>
            <a:endParaRPr lang="en-US" dirty="0"/>
          </a:p>
          <a:p>
            <a:r>
              <a:rPr lang="en-US" dirty="0"/>
              <a:t>SKL International/SALAR/SIDA</a:t>
            </a:r>
          </a:p>
          <a:p>
            <a:r>
              <a:rPr lang="en-US" dirty="0"/>
              <a:t>Kyiv </a:t>
            </a:r>
            <a:r>
              <a:rPr lang="bs-Latn-BA" dirty="0"/>
              <a:t>October</a:t>
            </a:r>
            <a:r>
              <a:rPr lang="en-US" dirty="0"/>
              <a:t>, 2019</a:t>
            </a:r>
          </a:p>
        </p:txBody>
      </p:sp>
    </p:spTree>
    <p:extLst>
      <p:ext uri="{BB962C8B-B14F-4D97-AF65-F5344CB8AC3E}">
        <p14:creationId xmlns:p14="http://schemas.microsoft.com/office/powerpoint/2010/main" val="24363297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8957" y="426794"/>
            <a:ext cx="10515600" cy="581932"/>
          </a:xfrm>
        </p:spPr>
        <p:txBody>
          <a:bodyPr>
            <a:normAutofit fontScale="90000"/>
          </a:bodyPr>
          <a:lstStyle/>
          <a:p>
            <a:r>
              <a:rPr lang="en-US" sz="3100" b="1" dirty="0"/>
              <a:t>Subnational Revenue as a % of Total Public Revenue and GDP 2012-18</a:t>
            </a:r>
            <a:endParaRPr lang="en-US" dirty="0"/>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graphicFrame>
        <p:nvGraphicFramePr>
          <p:cNvPr id="8" name="Chart 7">
            <a:extLst>
              <a:ext uri="{FF2B5EF4-FFF2-40B4-BE49-F238E27FC236}">
                <a16:creationId xmlns:a16="http://schemas.microsoft.com/office/drawing/2014/main" id="{3F6D01E1-7843-4C0A-90B7-9345D0758403}"/>
              </a:ext>
            </a:extLst>
          </p:cNvPr>
          <p:cNvGraphicFramePr/>
          <p:nvPr>
            <p:extLst>
              <p:ext uri="{D42A27DB-BD31-4B8C-83A1-F6EECF244321}">
                <p14:modId xmlns:p14="http://schemas.microsoft.com/office/powerpoint/2010/main" val="4190086322"/>
              </p:ext>
            </p:extLst>
          </p:nvPr>
        </p:nvGraphicFramePr>
        <p:xfrm>
          <a:off x="742950" y="1008726"/>
          <a:ext cx="10681607" cy="487772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8002634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8957" y="426794"/>
            <a:ext cx="10515600" cy="581932"/>
          </a:xfrm>
        </p:spPr>
        <p:txBody>
          <a:bodyPr>
            <a:normAutofit fontScale="90000"/>
          </a:bodyPr>
          <a:lstStyle/>
          <a:p>
            <a:pPr algn="ctr"/>
            <a:r>
              <a:rPr lang="en-US" sz="3600" b="1" dirty="0"/>
              <a:t>Local Revenue in Nominal</a:t>
            </a:r>
            <a:r>
              <a:rPr lang="bs-Latn-BA" sz="3600" b="1" dirty="0"/>
              <a:t> and Real</a:t>
            </a:r>
            <a:r>
              <a:rPr lang="en-US" sz="3600" b="1" dirty="0"/>
              <a:t> Hryvna: 2014-18 (</a:t>
            </a:r>
            <a:r>
              <a:rPr lang="en-US" sz="3600" b="1" dirty="0" err="1"/>
              <a:t>bn</a:t>
            </a:r>
            <a:r>
              <a:rPr lang="en-US" sz="3600" b="1" dirty="0"/>
              <a:t>)</a:t>
            </a:r>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graphicFrame>
        <p:nvGraphicFramePr>
          <p:cNvPr id="5" name="Chart 4">
            <a:extLst>
              <a:ext uri="{FF2B5EF4-FFF2-40B4-BE49-F238E27FC236}">
                <a16:creationId xmlns:a16="http://schemas.microsoft.com/office/drawing/2014/main" id="{07F752E2-04F1-498B-9885-68E1EE2F237E}"/>
              </a:ext>
            </a:extLst>
          </p:cNvPr>
          <p:cNvGraphicFramePr/>
          <p:nvPr>
            <p:extLst>
              <p:ext uri="{D42A27DB-BD31-4B8C-83A1-F6EECF244321}">
                <p14:modId xmlns:p14="http://schemas.microsoft.com/office/powerpoint/2010/main" val="1202319914"/>
              </p:ext>
            </p:extLst>
          </p:nvPr>
        </p:nvGraphicFramePr>
        <p:xfrm>
          <a:off x="769302" y="1188380"/>
          <a:ext cx="4793297" cy="465997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Chart 5">
            <a:extLst>
              <a:ext uri="{FF2B5EF4-FFF2-40B4-BE49-F238E27FC236}">
                <a16:creationId xmlns:a16="http://schemas.microsoft.com/office/drawing/2014/main" id="{17844317-86E6-4550-993E-370478AE0570}"/>
              </a:ext>
            </a:extLst>
          </p:cNvPr>
          <p:cNvGraphicFramePr/>
          <p:nvPr>
            <p:extLst>
              <p:ext uri="{D42A27DB-BD31-4B8C-83A1-F6EECF244321}">
                <p14:modId xmlns:p14="http://schemas.microsoft.com/office/powerpoint/2010/main" val="2298136120"/>
              </p:ext>
            </p:extLst>
          </p:nvPr>
        </p:nvGraphicFramePr>
        <p:xfrm>
          <a:off x="5562599" y="1186770"/>
          <a:ext cx="5861957" cy="466158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026910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8957" y="426794"/>
            <a:ext cx="10515600" cy="581932"/>
          </a:xfrm>
        </p:spPr>
        <p:txBody>
          <a:bodyPr>
            <a:normAutofit fontScale="90000"/>
          </a:bodyPr>
          <a:lstStyle/>
          <a:p>
            <a:r>
              <a:rPr lang="en-US" b="1" dirty="0"/>
              <a:t>The Oblast Redistribution Problem </a:t>
            </a:r>
          </a:p>
        </p:txBody>
      </p:sp>
      <p:sp>
        <p:nvSpPr>
          <p:cNvPr id="3" name="Content Placeholder 2"/>
          <p:cNvSpPr>
            <a:spLocks noGrp="1"/>
          </p:cNvSpPr>
          <p:nvPr>
            <p:ph idx="1"/>
          </p:nvPr>
        </p:nvSpPr>
        <p:spPr>
          <a:xfrm>
            <a:off x="838200" y="1066800"/>
            <a:ext cx="10657114" cy="5110163"/>
          </a:xfrm>
        </p:spPr>
        <p:txBody>
          <a:bodyPr>
            <a:normAutofit lnSpcReduction="10000"/>
          </a:bodyPr>
          <a:lstStyle/>
          <a:p>
            <a:r>
              <a:rPr lang="en-US" dirty="0"/>
              <a:t>In 2018 oblast received 133 bn. hr. more in revenue as “Initial Beneficiaries” than they retained</a:t>
            </a:r>
            <a:r>
              <a:rPr lang="bs-Latn-BA" dirty="0"/>
              <a:t> as</a:t>
            </a:r>
            <a:r>
              <a:rPr lang="en-US" dirty="0"/>
              <a:t> “End Recipients”.</a:t>
            </a:r>
          </a:p>
          <a:p>
            <a:pPr marL="0" indent="0">
              <a:buNone/>
            </a:pPr>
            <a:endParaRPr lang="en-US" sz="1100" dirty="0"/>
          </a:p>
          <a:p>
            <a:r>
              <a:rPr lang="en-US" dirty="0"/>
              <a:t>This means that oblasts ultimately transferred these monies to other levels of local government.</a:t>
            </a:r>
          </a:p>
          <a:p>
            <a:endParaRPr lang="bs-Latn-BA" sz="1100" dirty="0"/>
          </a:p>
          <a:p>
            <a:r>
              <a:rPr lang="en-US" dirty="0"/>
              <a:t>Of the 132 bn hr., 120 were for social welfare and housing, monies which should be formula-based transfers allocated directly to poorer households.</a:t>
            </a:r>
          </a:p>
          <a:p>
            <a:endParaRPr lang="en-US" sz="1000" dirty="0"/>
          </a:p>
          <a:p>
            <a:r>
              <a:rPr lang="en-US" dirty="0"/>
              <a:t>But this is not the case, and we know little about how oblast allocated these funds to other levels of government or their utilities.</a:t>
            </a:r>
          </a:p>
          <a:p>
            <a:endParaRPr lang="en-US" sz="1000" dirty="0"/>
          </a:p>
          <a:p>
            <a:r>
              <a:rPr lang="en-US" dirty="0"/>
              <a:t>Oblast also allocated another 13 </a:t>
            </a:r>
            <a:r>
              <a:rPr lang="en-US" dirty="0" err="1"/>
              <a:t>bln</a:t>
            </a:r>
            <a:r>
              <a:rPr lang="en-US" dirty="0"/>
              <a:t> hr. to lower level governments.</a:t>
            </a:r>
          </a:p>
          <a:p>
            <a:endParaRPr lang="en-US" dirty="0"/>
          </a:p>
          <a:p>
            <a:pPr marL="0" indent="0">
              <a:buNone/>
            </a:pPr>
            <a:endParaRPr lang="en-US" dirty="0"/>
          </a:p>
          <a:p>
            <a:endParaRPr lang="en-US" dirty="0"/>
          </a:p>
          <a:p>
            <a:endParaRPr lang="en-US" dirty="0"/>
          </a:p>
          <a:p>
            <a:endParaRPr lang="en-US" dirty="0"/>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spTree>
    <p:extLst>
      <p:ext uri="{BB962C8B-B14F-4D97-AF65-F5344CB8AC3E}">
        <p14:creationId xmlns:p14="http://schemas.microsoft.com/office/powerpoint/2010/main" val="19392321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35F90-7F5C-44E3-B373-7693613AE67D}"/>
              </a:ext>
            </a:extLst>
          </p:cNvPr>
          <p:cNvSpPr>
            <a:spLocks noGrp="1"/>
          </p:cNvSpPr>
          <p:nvPr>
            <p:ph type="title"/>
          </p:nvPr>
        </p:nvSpPr>
        <p:spPr>
          <a:xfrm>
            <a:off x="838200" y="365126"/>
            <a:ext cx="10515600" cy="596900"/>
          </a:xfrm>
        </p:spPr>
        <p:txBody>
          <a:bodyPr>
            <a:normAutofit fontScale="90000"/>
          </a:bodyPr>
          <a:lstStyle/>
          <a:p>
            <a:r>
              <a:rPr lang="en-US" b="1" dirty="0"/>
              <a:t>The Discretionary Grant Problem</a:t>
            </a:r>
          </a:p>
        </p:txBody>
      </p:sp>
      <p:sp>
        <p:nvSpPr>
          <p:cNvPr id="3" name="Content Placeholder 2">
            <a:extLst>
              <a:ext uri="{FF2B5EF4-FFF2-40B4-BE49-F238E27FC236}">
                <a16:creationId xmlns:a16="http://schemas.microsoft.com/office/drawing/2014/main" id="{435D3F9F-0E0A-447B-AC0F-782FECA7BC54}"/>
              </a:ext>
            </a:extLst>
          </p:cNvPr>
          <p:cNvSpPr>
            <a:spLocks noGrp="1"/>
          </p:cNvSpPr>
          <p:nvPr>
            <p:ph idx="1"/>
          </p:nvPr>
        </p:nvSpPr>
        <p:spPr>
          <a:xfrm>
            <a:off x="838200" y="962026"/>
            <a:ext cx="10515600" cy="5214937"/>
          </a:xfrm>
        </p:spPr>
        <p:txBody>
          <a:bodyPr>
            <a:normAutofit fontScale="92500" lnSpcReduction="20000"/>
          </a:bodyPr>
          <a:lstStyle/>
          <a:p>
            <a:r>
              <a:rPr lang="en-US" dirty="0"/>
              <a:t>Much of the 2017 &amp; 2018 increase in local revenue came from a sharp rise in discretionary grants.</a:t>
            </a:r>
          </a:p>
          <a:p>
            <a:pPr lvl="1"/>
            <a:r>
              <a:rPr lang="en-US" dirty="0"/>
              <a:t>c. 16 </a:t>
            </a:r>
            <a:r>
              <a:rPr lang="en-US" dirty="0" err="1"/>
              <a:t>bln</a:t>
            </a:r>
            <a:r>
              <a:rPr lang="en-US" dirty="0"/>
              <a:t> in both years for Health and Education Facilities Grant</a:t>
            </a:r>
          </a:p>
          <a:p>
            <a:pPr lvl="1"/>
            <a:r>
              <a:rPr lang="en-US" dirty="0"/>
              <a:t>c. 14 </a:t>
            </a:r>
            <a:r>
              <a:rPr lang="en-US" dirty="0" err="1"/>
              <a:t>bln</a:t>
            </a:r>
            <a:r>
              <a:rPr lang="en-US" dirty="0"/>
              <a:t> in both years for Road Grants</a:t>
            </a:r>
          </a:p>
          <a:p>
            <a:pPr marL="457200" lvl="1" indent="0">
              <a:buNone/>
            </a:pPr>
            <a:endParaRPr lang="en-US" sz="1000" dirty="0"/>
          </a:p>
          <a:p>
            <a:r>
              <a:rPr lang="en-US" dirty="0"/>
              <a:t>Oblasts determine the allocation of Educ &amp; Health Grant and 80% of it went to oblast and rayon institutions in 2017 (40% &amp; 52%) and 75% in 2018 (43% &amp; 39%)</a:t>
            </a:r>
          </a:p>
          <a:p>
            <a:pPr marL="457200" lvl="1" indent="0">
              <a:buNone/>
            </a:pPr>
            <a:endParaRPr lang="en-US" sz="1000" dirty="0"/>
          </a:p>
          <a:p>
            <a:r>
              <a:rPr lang="en-US" dirty="0"/>
              <a:t>The</a:t>
            </a:r>
            <a:r>
              <a:rPr lang="bs-Latn-BA" dirty="0"/>
              <a:t>y</a:t>
            </a:r>
            <a:r>
              <a:rPr lang="en-US" dirty="0"/>
              <a:t> also controlled where almost all new monies for roads was spent.</a:t>
            </a:r>
          </a:p>
          <a:p>
            <a:endParaRPr lang="en-US" sz="1000" dirty="0"/>
          </a:p>
          <a:p>
            <a:r>
              <a:rPr lang="en-US" dirty="0"/>
              <a:t>These funds increase oblast power </a:t>
            </a:r>
            <a:r>
              <a:rPr lang="bs-Latn-BA" dirty="0"/>
              <a:t>and </a:t>
            </a:r>
            <a:r>
              <a:rPr lang="en-US" dirty="0"/>
              <a:t>are inconsistent with the effort to make COS &amp; OTH the base units of local government in Ukraine.</a:t>
            </a:r>
          </a:p>
          <a:p>
            <a:endParaRPr lang="en-US" sz="1100" dirty="0"/>
          </a:p>
          <a:p>
            <a:r>
              <a:rPr lang="en-US" dirty="0"/>
              <a:t>The fact that total per capita revenue rose fastest for rayons between 2014 &amp; 2018 (55%; 7,400 hr. pc. to 11,500) is similarly inconsistent. </a:t>
            </a:r>
          </a:p>
        </p:txBody>
      </p:sp>
    </p:spTree>
    <p:extLst>
      <p:ext uri="{BB962C8B-B14F-4D97-AF65-F5344CB8AC3E}">
        <p14:creationId xmlns:p14="http://schemas.microsoft.com/office/powerpoint/2010/main" val="41474032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8957" y="426794"/>
            <a:ext cx="10515600" cy="481011"/>
          </a:xfrm>
        </p:spPr>
        <p:txBody>
          <a:bodyPr>
            <a:noAutofit/>
          </a:bodyPr>
          <a:lstStyle/>
          <a:p>
            <a:pPr algn="ctr"/>
            <a:r>
              <a:rPr lang="en-US" sz="3200" b="1" dirty="0"/>
              <a:t>Discretionary Grants between 2014 and 2018 (2018 hr. </a:t>
            </a:r>
            <a:r>
              <a:rPr lang="en-US" sz="3200" b="1" dirty="0" err="1"/>
              <a:t>bn</a:t>
            </a:r>
            <a:r>
              <a:rPr lang="en-US" sz="3200" b="1" dirty="0"/>
              <a:t>)</a:t>
            </a:r>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graphicFrame>
        <p:nvGraphicFramePr>
          <p:cNvPr id="5" name="Chart 4">
            <a:extLst>
              <a:ext uri="{FF2B5EF4-FFF2-40B4-BE49-F238E27FC236}">
                <a16:creationId xmlns:a16="http://schemas.microsoft.com/office/drawing/2014/main" id="{E429DBE0-A19B-406A-92E5-950C6C5DE8AF}"/>
              </a:ext>
            </a:extLst>
          </p:cNvPr>
          <p:cNvGraphicFramePr/>
          <p:nvPr>
            <p:extLst>
              <p:ext uri="{D42A27DB-BD31-4B8C-83A1-F6EECF244321}">
                <p14:modId xmlns:p14="http://schemas.microsoft.com/office/powerpoint/2010/main" val="1088468017"/>
              </p:ext>
            </p:extLst>
          </p:nvPr>
        </p:nvGraphicFramePr>
        <p:xfrm>
          <a:off x="419100" y="981076"/>
          <a:ext cx="11005457" cy="463867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7173170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426794"/>
            <a:ext cx="10515600" cy="581932"/>
          </a:xfrm>
        </p:spPr>
        <p:txBody>
          <a:bodyPr>
            <a:normAutofit/>
          </a:bodyPr>
          <a:lstStyle/>
          <a:p>
            <a:r>
              <a:rPr lang="en-US" sz="3200" b="1" dirty="0"/>
              <a:t>Allocation of Discretionary Grants in 2017 &amp; 2018 (2018 hr. </a:t>
            </a:r>
            <a:r>
              <a:rPr lang="bs-Latn-BA" sz="3200" b="1" dirty="0" err="1"/>
              <a:t>b</a:t>
            </a:r>
            <a:r>
              <a:rPr lang="en-US" sz="3200" b="1" dirty="0"/>
              <a:t>n</a:t>
            </a:r>
            <a:r>
              <a:rPr lang="bs-Latn-BA" sz="3200" b="1" dirty="0"/>
              <a:t>)</a:t>
            </a:r>
            <a:endParaRPr lang="en-US" sz="3200" b="1" dirty="0"/>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1845424176"/>
              </p:ext>
            </p:extLst>
          </p:nvPr>
        </p:nvGraphicFramePr>
        <p:xfrm>
          <a:off x="838198" y="1200152"/>
          <a:ext cx="10515600" cy="4495796"/>
        </p:xfrm>
        <a:graphic>
          <a:graphicData uri="http://schemas.openxmlformats.org/drawingml/2006/table">
            <a:tbl>
              <a:tblPr firstRow="1" firstCol="1" bandRow="1">
                <a:tableStyleId>{E8B1032C-EA38-4F05-BA0D-38AFFFC7BED3}</a:tableStyleId>
              </a:tblPr>
              <a:tblGrid>
                <a:gridCol w="2103120">
                  <a:extLst>
                    <a:ext uri="{9D8B030D-6E8A-4147-A177-3AD203B41FA5}">
                      <a16:colId xmlns:a16="http://schemas.microsoft.com/office/drawing/2014/main" val="20000"/>
                    </a:ext>
                  </a:extLst>
                </a:gridCol>
                <a:gridCol w="701040">
                  <a:extLst>
                    <a:ext uri="{9D8B030D-6E8A-4147-A177-3AD203B41FA5}">
                      <a16:colId xmlns:a16="http://schemas.microsoft.com/office/drawing/2014/main" val="20001"/>
                    </a:ext>
                  </a:extLst>
                </a:gridCol>
                <a:gridCol w="701040">
                  <a:extLst>
                    <a:ext uri="{9D8B030D-6E8A-4147-A177-3AD203B41FA5}">
                      <a16:colId xmlns:a16="http://schemas.microsoft.com/office/drawing/2014/main" val="20002"/>
                    </a:ext>
                  </a:extLst>
                </a:gridCol>
                <a:gridCol w="701040">
                  <a:extLst>
                    <a:ext uri="{9D8B030D-6E8A-4147-A177-3AD203B41FA5}">
                      <a16:colId xmlns:a16="http://schemas.microsoft.com/office/drawing/2014/main" val="20003"/>
                    </a:ext>
                  </a:extLst>
                </a:gridCol>
                <a:gridCol w="701040">
                  <a:extLst>
                    <a:ext uri="{9D8B030D-6E8A-4147-A177-3AD203B41FA5}">
                      <a16:colId xmlns:a16="http://schemas.microsoft.com/office/drawing/2014/main" val="20004"/>
                    </a:ext>
                  </a:extLst>
                </a:gridCol>
                <a:gridCol w="701040">
                  <a:extLst>
                    <a:ext uri="{9D8B030D-6E8A-4147-A177-3AD203B41FA5}">
                      <a16:colId xmlns:a16="http://schemas.microsoft.com/office/drawing/2014/main" val="20005"/>
                    </a:ext>
                  </a:extLst>
                </a:gridCol>
                <a:gridCol w="701040">
                  <a:extLst>
                    <a:ext uri="{9D8B030D-6E8A-4147-A177-3AD203B41FA5}">
                      <a16:colId xmlns:a16="http://schemas.microsoft.com/office/drawing/2014/main" val="20006"/>
                    </a:ext>
                  </a:extLst>
                </a:gridCol>
                <a:gridCol w="740341">
                  <a:extLst>
                    <a:ext uri="{9D8B030D-6E8A-4147-A177-3AD203B41FA5}">
                      <a16:colId xmlns:a16="http://schemas.microsoft.com/office/drawing/2014/main" val="20007"/>
                    </a:ext>
                  </a:extLst>
                </a:gridCol>
                <a:gridCol w="661739">
                  <a:extLst>
                    <a:ext uri="{9D8B030D-6E8A-4147-A177-3AD203B41FA5}">
                      <a16:colId xmlns:a16="http://schemas.microsoft.com/office/drawing/2014/main" val="20008"/>
                    </a:ext>
                  </a:extLst>
                </a:gridCol>
                <a:gridCol w="701040">
                  <a:extLst>
                    <a:ext uri="{9D8B030D-6E8A-4147-A177-3AD203B41FA5}">
                      <a16:colId xmlns:a16="http://schemas.microsoft.com/office/drawing/2014/main" val="20009"/>
                    </a:ext>
                  </a:extLst>
                </a:gridCol>
                <a:gridCol w="701040">
                  <a:extLst>
                    <a:ext uri="{9D8B030D-6E8A-4147-A177-3AD203B41FA5}">
                      <a16:colId xmlns:a16="http://schemas.microsoft.com/office/drawing/2014/main" val="20010"/>
                    </a:ext>
                  </a:extLst>
                </a:gridCol>
                <a:gridCol w="701040">
                  <a:extLst>
                    <a:ext uri="{9D8B030D-6E8A-4147-A177-3AD203B41FA5}">
                      <a16:colId xmlns:a16="http://schemas.microsoft.com/office/drawing/2014/main" val="20011"/>
                    </a:ext>
                  </a:extLst>
                </a:gridCol>
                <a:gridCol w="701040">
                  <a:extLst>
                    <a:ext uri="{9D8B030D-6E8A-4147-A177-3AD203B41FA5}">
                      <a16:colId xmlns:a16="http://schemas.microsoft.com/office/drawing/2014/main" val="20012"/>
                    </a:ext>
                  </a:extLst>
                </a:gridCol>
              </a:tblGrid>
              <a:tr h="357518">
                <a:tc>
                  <a:txBody>
                    <a:bodyPr/>
                    <a:lstStyle/>
                    <a:p>
                      <a:pPr marL="0" marR="0">
                        <a:lnSpc>
                          <a:spcPct val="107000"/>
                        </a:lnSpc>
                        <a:spcBef>
                          <a:spcPts val="0"/>
                        </a:spcBef>
                        <a:spcAft>
                          <a:spcPts val="0"/>
                        </a:spcAft>
                      </a:pPr>
                      <a:r>
                        <a:rPr lang="en-US" sz="1600">
                          <a:effectLst/>
                        </a:rPr>
                        <a:t> </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gridSpan="2">
                  <a:txBody>
                    <a:bodyPr/>
                    <a:lstStyle/>
                    <a:p>
                      <a:pPr marL="0" marR="0" algn="ctr">
                        <a:lnSpc>
                          <a:spcPct val="107000"/>
                        </a:lnSpc>
                        <a:spcBef>
                          <a:spcPts val="0"/>
                        </a:spcBef>
                        <a:spcAft>
                          <a:spcPts val="0"/>
                        </a:spcAft>
                      </a:pPr>
                      <a:r>
                        <a:rPr lang="en-US" sz="1600">
                          <a:effectLst/>
                        </a:rPr>
                        <a:t>Hromada</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endParaRPr lang="hr-HR"/>
                    </a:p>
                  </a:txBody>
                  <a:tcPr/>
                </a:tc>
                <a:tc gridSpan="2">
                  <a:txBody>
                    <a:bodyPr/>
                    <a:lstStyle/>
                    <a:p>
                      <a:pPr marL="0" marR="0" algn="ctr">
                        <a:lnSpc>
                          <a:spcPct val="107000"/>
                        </a:lnSpc>
                        <a:spcBef>
                          <a:spcPts val="0"/>
                        </a:spcBef>
                        <a:spcAft>
                          <a:spcPts val="0"/>
                        </a:spcAft>
                      </a:pPr>
                      <a:r>
                        <a:rPr lang="en-US" sz="1600">
                          <a:effectLst/>
                        </a:rPr>
                        <a:t>OTH</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endParaRPr lang="hr-HR"/>
                    </a:p>
                  </a:txBody>
                  <a:tcPr/>
                </a:tc>
                <a:tc gridSpan="2">
                  <a:txBody>
                    <a:bodyPr/>
                    <a:lstStyle/>
                    <a:p>
                      <a:pPr marL="0" marR="0" algn="ctr">
                        <a:lnSpc>
                          <a:spcPct val="107000"/>
                        </a:lnSpc>
                        <a:spcBef>
                          <a:spcPts val="0"/>
                        </a:spcBef>
                        <a:spcAft>
                          <a:spcPts val="0"/>
                        </a:spcAft>
                      </a:pPr>
                      <a:r>
                        <a:rPr lang="en-US" sz="1600">
                          <a:effectLst/>
                        </a:rPr>
                        <a:t>Cities</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endParaRPr lang="hr-HR"/>
                    </a:p>
                  </a:txBody>
                  <a:tcPr/>
                </a:tc>
                <a:tc gridSpan="2">
                  <a:txBody>
                    <a:bodyPr/>
                    <a:lstStyle/>
                    <a:p>
                      <a:pPr marL="0" marR="0" algn="ctr">
                        <a:lnSpc>
                          <a:spcPct val="107000"/>
                        </a:lnSpc>
                        <a:spcBef>
                          <a:spcPts val="0"/>
                        </a:spcBef>
                        <a:spcAft>
                          <a:spcPts val="0"/>
                        </a:spcAft>
                      </a:pPr>
                      <a:r>
                        <a:rPr lang="en-US" sz="1600">
                          <a:effectLst/>
                        </a:rPr>
                        <a:t>Rayons</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endParaRPr lang="hr-HR"/>
                    </a:p>
                  </a:txBody>
                  <a:tcPr/>
                </a:tc>
                <a:tc gridSpan="2">
                  <a:txBody>
                    <a:bodyPr/>
                    <a:lstStyle/>
                    <a:p>
                      <a:pPr marL="0" marR="0" algn="ctr">
                        <a:lnSpc>
                          <a:spcPct val="107000"/>
                        </a:lnSpc>
                        <a:spcBef>
                          <a:spcPts val="0"/>
                        </a:spcBef>
                        <a:spcAft>
                          <a:spcPts val="0"/>
                        </a:spcAft>
                      </a:pPr>
                      <a:r>
                        <a:rPr lang="en-US" sz="1600">
                          <a:effectLst/>
                        </a:rPr>
                        <a:t>Oblast</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endParaRPr lang="hr-HR"/>
                    </a:p>
                  </a:txBody>
                  <a:tcPr/>
                </a:tc>
                <a:tc gridSpan="2">
                  <a:txBody>
                    <a:bodyPr/>
                    <a:lstStyle/>
                    <a:p>
                      <a:pPr marL="0" marR="0" algn="ctr">
                        <a:lnSpc>
                          <a:spcPct val="107000"/>
                        </a:lnSpc>
                        <a:spcBef>
                          <a:spcPts val="0"/>
                        </a:spcBef>
                        <a:spcAft>
                          <a:spcPts val="0"/>
                        </a:spcAft>
                      </a:pPr>
                      <a:r>
                        <a:rPr lang="en-US" sz="1600">
                          <a:effectLst/>
                        </a:rPr>
                        <a:t>All</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endParaRPr lang="hr-HR"/>
                    </a:p>
                  </a:txBody>
                  <a:tcPr/>
                </a:tc>
                <a:extLst>
                  <a:ext uri="{0D108BD9-81ED-4DB2-BD59-A6C34878D82A}">
                    <a16:rowId xmlns:a16="http://schemas.microsoft.com/office/drawing/2014/main" val="10000"/>
                  </a:ext>
                </a:extLst>
              </a:tr>
              <a:tr h="658431">
                <a:tc>
                  <a:txBody>
                    <a:bodyPr/>
                    <a:lstStyle/>
                    <a:p>
                      <a:pPr marL="0" marR="0" algn="ctr">
                        <a:lnSpc>
                          <a:spcPct val="107000"/>
                        </a:lnSpc>
                        <a:spcBef>
                          <a:spcPts val="0"/>
                        </a:spcBef>
                        <a:spcAft>
                          <a:spcPts val="0"/>
                        </a:spcAft>
                      </a:pPr>
                      <a:r>
                        <a:rPr lang="en-US" sz="1600">
                          <a:effectLst/>
                        </a:rPr>
                        <a:t>Type of Grant</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600">
                          <a:effectLst/>
                        </a:rPr>
                        <a:t>2017</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600">
                          <a:effectLst/>
                        </a:rPr>
                        <a:t>2018</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600">
                          <a:effectLst/>
                        </a:rPr>
                        <a:t>2017</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600">
                          <a:effectLst/>
                        </a:rPr>
                        <a:t>2018</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600">
                          <a:effectLst/>
                        </a:rPr>
                        <a:t>2017</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600" dirty="0">
                          <a:effectLst/>
                        </a:rPr>
                        <a:t>2018</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600">
                          <a:effectLst/>
                        </a:rPr>
                        <a:t>2017</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600">
                          <a:effectLst/>
                        </a:rPr>
                        <a:t>2018</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600">
                          <a:effectLst/>
                        </a:rPr>
                        <a:t>2017</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600">
                          <a:effectLst/>
                        </a:rPr>
                        <a:t>2018</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600">
                          <a:effectLst/>
                        </a:rPr>
                        <a:t>2017</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600">
                          <a:effectLst/>
                        </a:rPr>
                        <a:t>2018</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1"/>
                  </a:ext>
                </a:extLst>
              </a:tr>
              <a:tr h="357518">
                <a:tc>
                  <a:txBody>
                    <a:bodyPr/>
                    <a:lstStyle/>
                    <a:p>
                      <a:pPr marL="0" marR="0">
                        <a:lnSpc>
                          <a:spcPct val="107000"/>
                        </a:lnSpc>
                        <a:spcBef>
                          <a:spcPts val="0"/>
                        </a:spcBef>
                        <a:spcAft>
                          <a:spcPts val="0"/>
                        </a:spcAft>
                      </a:pPr>
                      <a:r>
                        <a:rPr lang="en-US" sz="1600">
                          <a:effectLst/>
                        </a:rPr>
                        <a:t>Health &amp; Ed Fac.</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 </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 </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1.2</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2.1</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 </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0.6</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b="0" dirty="0">
                          <a:solidFill>
                            <a:srgbClr val="FF0000"/>
                          </a:solidFill>
                          <a:effectLst/>
                        </a:rPr>
                        <a:t>8.5</a:t>
                      </a:r>
                      <a:endParaRPr lang="hr-HR" sz="16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b="0" dirty="0">
                          <a:solidFill>
                            <a:srgbClr val="FF0000"/>
                          </a:solidFill>
                          <a:effectLst/>
                        </a:rPr>
                        <a:t>6.5</a:t>
                      </a:r>
                      <a:endParaRPr lang="hr-HR" sz="16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b="0" dirty="0">
                          <a:solidFill>
                            <a:srgbClr val="FF0000"/>
                          </a:solidFill>
                          <a:effectLst/>
                        </a:rPr>
                        <a:t>6.5</a:t>
                      </a:r>
                      <a:endParaRPr lang="hr-HR" sz="16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b="0" dirty="0">
                          <a:solidFill>
                            <a:srgbClr val="FF0000"/>
                          </a:solidFill>
                          <a:effectLst/>
                        </a:rPr>
                        <a:t>7.1</a:t>
                      </a:r>
                      <a:endParaRPr lang="hr-HR" sz="16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b="0" dirty="0">
                          <a:solidFill>
                            <a:srgbClr val="FF0000"/>
                          </a:solidFill>
                          <a:effectLst/>
                        </a:rPr>
                        <a:t>16.2</a:t>
                      </a:r>
                      <a:endParaRPr lang="hr-HR" sz="16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b="0" dirty="0">
                          <a:solidFill>
                            <a:srgbClr val="FF0000"/>
                          </a:solidFill>
                          <a:effectLst/>
                        </a:rPr>
                        <a:t>16.3</a:t>
                      </a:r>
                      <a:endParaRPr lang="hr-HR" sz="16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2"/>
                  </a:ext>
                </a:extLst>
              </a:tr>
              <a:tr h="357518">
                <a:tc>
                  <a:txBody>
                    <a:bodyPr/>
                    <a:lstStyle/>
                    <a:p>
                      <a:pPr marL="0" marR="0">
                        <a:lnSpc>
                          <a:spcPct val="107000"/>
                        </a:lnSpc>
                        <a:spcBef>
                          <a:spcPts val="0"/>
                        </a:spcBef>
                        <a:spcAft>
                          <a:spcPts val="0"/>
                        </a:spcAft>
                      </a:pPr>
                      <a:r>
                        <a:rPr lang="en-US" sz="1600">
                          <a:effectLst/>
                        </a:rPr>
                        <a:t>Investment</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0.1</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0.2</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1.6</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1.9</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0.5</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1.9</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 </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0.3</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 </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b="1" dirty="0">
                          <a:solidFill>
                            <a:srgbClr val="FF0000"/>
                          </a:solidFill>
                          <a:effectLst/>
                        </a:rPr>
                        <a:t>9.9</a:t>
                      </a:r>
                      <a:endParaRPr lang="hr-HR"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dirty="0">
                          <a:effectLst/>
                        </a:rPr>
                        <a:t>2.3</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b="1" dirty="0">
                          <a:solidFill>
                            <a:srgbClr val="FF0000"/>
                          </a:solidFill>
                          <a:effectLst/>
                        </a:rPr>
                        <a:t>14.3</a:t>
                      </a:r>
                      <a:endParaRPr lang="hr-HR"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3"/>
                  </a:ext>
                </a:extLst>
              </a:tr>
              <a:tr h="357518">
                <a:tc>
                  <a:txBody>
                    <a:bodyPr/>
                    <a:lstStyle/>
                    <a:p>
                      <a:pPr marL="0" marR="0">
                        <a:lnSpc>
                          <a:spcPct val="107000"/>
                        </a:lnSpc>
                        <a:spcBef>
                          <a:spcPts val="0"/>
                        </a:spcBef>
                        <a:spcAft>
                          <a:spcPts val="0"/>
                        </a:spcAft>
                      </a:pPr>
                      <a:r>
                        <a:rPr lang="en-US" sz="1600">
                          <a:effectLst/>
                        </a:rPr>
                        <a:t>New School </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 </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 </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 </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0.2</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 </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0.4</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 </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0.4</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 </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0.1</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0.0</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1.1</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4"/>
                  </a:ext>
                </a:extLst>
              </a:tr>
              <a:tr h="357518">
                <a:tc>
                  <a:txBody>
                    <a:bodyPr/>
                    <a:lstStyle/>
                    <a:p>
                      <a:pPr marL="0" marR="0">
                        <a:lnSpc>
                          <a:spcPct val="107000"/>
                        </a:lnSpc>
                        <a:spcBef>
                          <a:spcPts val="0"/>
                        </a:spcBef>
                        <a:spcAft>
                          <a:spcPts val="0"/>
                        </a:spcAft>
                      </a:pPr>
                      <a:r>
                        <a:rPr lang="en-US" sz="1600">
                          <a:effectLst/>
                        </a:rPr>
                        <a:t>Health Related</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 </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0.1</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 </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0.1</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0.4</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0.6</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0.3</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0.7</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4.7</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1.2</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5.4</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2.8</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5"/>
                  </a:ext>
                </a:extLst>
              </a:tr>
              <a:tr h="357518">
                <a:tc>
                  <a:txBody>
                    <a:bodyPr/>
                    <a:lstStyle/>
                    <a:p>
                      <a:pPr marL="0" marR="0">
                        <a:lnSpc>
                          <a:spcPct val="107000"/>
                        </a:lnSpc>
                        <a:spcBef>
                          <a:spcPts val="0"/>
                        </a:spcBef>
                        <a:spcAft>
                          <a:spcPts val="0"/>
                        </a:spcAft>
                      </a:pPr>
                      <a:r>
                        <a:rPr lang="en-US" sz="1600">
                          <a:effectLst/>
                        </a:rPr>
                        <a:t>Road Fund</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 </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 </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 </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 </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1.1</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0.2</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 </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 </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b="1" dirty="0">
                          <a:solidFill>
                            <a:srgbClr val="FF0000"/>
                          </a:solidFill>
                          <a:effectLst/>
                        </a:rPr>
                        <a:t>12.4</a:t>
                      </a:r>
                      <a:endParaRPr lang="hr-HR"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dirty="0">
                          <a:effectLst/>
                        </a:rPr>
                        <a:t>3.0</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dirty="0">
                          <a:solidFill>
                            <a:srgbClr val="FF0000"/>
                          </a:solidFill>
                          <a:effectLst/>
                        </a:rPr>
                        <a:t>13.5</a:t>
                      </a:r>
                      <a:endParaRPr lang="hr-HR"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3.3</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6"/>
                  </a:ext>
                </a:extLst>
              </a:tr>
              <a:tr h="375395">
                <a:tc>
                  <a:txBody>
                    <a:bodyPr/>
                    <a:lstStyle/>
                    <a:p>
                      <a:pPr marL="0" marR="0">
                        <a:lnSpc>
                          <a:spcPct val="107000"/>
                        </a:lnSpc>
                        <a:spcBef>
                          <a:spcPts val="0"/>
                        </a:spcBef>
                        <a:spcAft>
                          <a:spcPts val="0"/>
                        </a:spcAft>
                      </a:pPr>
                      <a:r>
                        <a:rPr lang="en-US" sz="1600">
                          <a:effectLst/>
                        </a:rPr>
                        <a:t>SocioEconDev </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1.2</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0.1</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0.5</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0.7</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2.1</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1.8</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1.7</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1.7</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1.3</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0.9</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6.8</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5.2</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7"/>
                  </a:ext>
                </a:extLst>
              </a:tr>
              <a:tr h="658431">
                <a:tc>
                  <a:txBody>
                    <a:bodyPr/>
                    <a:lstStyle/>
                    <a:p>
                      <a:pPr marL="0" marR="0">
                        <a:lnSpc>
                          <a:spcPct val="107000"/>
                        </a:lnSpc>
                        <a:spcBef>
                          <a:spcPts val="0"/>
                        </a:spcBef>
                        <a:spcAft>
                          <a:spcPts val="0"/>
                        </a:spcAft>
                      </a:pPr>
                      <a:r>
                        <a:rPr lang="en-US" sz="1600">
                          <a:effectLst/>
                        </a:rPr>
                        <a:t>Total</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1.33</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dirty="0">
                          <a:effectLst/>
                        </a:rPr>
                        <a:t>0.39</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3.28</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5.09</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4.22</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5.48</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10.44</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9.63</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24.86</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22.36</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44.1</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43.0</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8"/>
                  </a:ext>
                </a:extLst>
              </a:tr>
              <a:tr h="658431">
                <a:tc>
                  <a:txBody>
                    <a:bodyPr/>
                    <a:lstStyle/>
                    <a:p>
                      <a:pPr marL="0" marR="0">
                        <a:lnSpc>
                          <a:spcPct val="107000"/>
                        </a:lnSpc>
                        <a:spcBef>
                          <a:spcPts val="0"/>
                        </a:spcBef>
                        <a:spcAft>
                          <a:spcPts val="0"/>
                        </a:spcAft>
                      </a:pPr>
                      <a:r>
                        <a:rPr lang="en-US" sz="1600">
                          <a:effectLst/>
                        </a:rPr>
                        <a:t>% of Total </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3%</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1%</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7%</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12%</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10%</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13%</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24%</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22%</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56%</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52%</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a:effectLst/>
                        </a:rPr>
                        <a:t>100%</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dirty="0">
                          <a:effectLst/>
                        </a:rPr>
                        <a:t>100%</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7859974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738" y="426795"/>
            <a:ext cx="11820524" cy="423862"/>
          </a:xfrm>
        </p:spPr>
        <p:txBody>
          <a:bodyPr>
            <a:noAutofit/>
          </a:bodyPr>
          <a:lstStyle/>
          <a:p>
            <a:pPr algn="ctr"/>
            <a:r>
              <a:rPr lang="en-US" sz="3200" b="1" dirty="0"/>
              <a:t>Local Government Per Capita Revenue and Growth Rates 2014-2014</a:t>
            </a:r>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4394875"/>
              </p:ext>
            </p:extLst>
          </p:nvPr>
        </p:nvGraphicFramePr>
        <p:xfrm>
          <a:off x="381000" y="1543051"/>
          <a:ext cx="11220448" cy="4248293"/>
        </p:xfrm>
        <a:graphic>
          <a:graphicData uri="http://schemas.openxmlformats.org/drawingml/2006/table">
            <a:tbl>
              <a:tblPr firstRow="1" firstCol="1" bandRow="1">
                <a:tableStyleId>{69CF1AB2-1976-4502-BF36-3FF5EA218861}</a:tableStyleId>
              </a:tblPr>
              <a:tblGrid>
                <a:gridCol w="1764419">
                  <a:extLst>
                    <a:ext uri="{9D8B030D-6E8A-4147-A177-3AD203B41FA5}">
                      <a16:colId xmlns:a16="http://schemas.microsoft.com/office/drawing/2014/main" val="20000"/>
                    </a:ext>
                  </a:extLst>
                </a:gridCol>
                <a:gridCol w="894967">
                  <a:extLst>
                    <a:ext uri="{9D8B030D-6E8A-4147-A177-3AD203B41FA5}">
                      <a16:colId xmlns:a16="http://schemas.microsoft.com/office/drawing/2014/main" val="20001"/>
                    </a:ext>
                  </a:extLst>
                </a:gridCol>
                <a:gridCol w="894967">
                  <a:extLst>
                    <a:ext uri="{9D8B030D-6E8A-4147-A177-3AD203B41FA5}">
                      <a16:colId xmlns:a16="http://schemas.microsoft.com/office/drawing/2014/main" val="20002"/>
                    </a:ext>
                  </a:extLst>
                </a:gridCol>
                <a:gridCol w="976220">
                  <a:extLst>
                    <a:ext uri="{9D8B030D-6E8A-4147-A177-3AD203B41FA5}">
                      <a16:colId xmlns:a16="http://schemas.microsoft.com/office/drawing/2014/main" val="20003"/>
                    </a:ext>
                  </a:extLst>
                </a:gridCol>
                <a:gridCol w="976220">
                  <a:extLst>
                    <a:ext uri="{9D8B030D-6E8A-4147-A177-3AD203B41FA5}">
                      <a16:colId xmlns:a16="http://schemas.microsoft.com/office/drawing/2014/main" val="20004"/>
                    </a:ext>
                  </a:extLst>
                </a:gridCol>
                <a:gridCol w="976220">
                  <a:extLst>
                    <a:ext uri="{9D8B030D-6E8A-4147-A177-3AD203B41FA5}">
                      <a16:colId xmlns:a16="http://schemas.microsoft.com/office/drawing/2014/main" val="20005"/>
                    </a:ext>
                  </a:extLst>
                </a:gridCol>
                <a:gridCol w="942070">
                  <a:extLst>
                    <a:ext uri="{9D8B030D-6E8A-4147-A177-3AD203B41FA5}">
                      <a16:colId xmlns:a16="http://schemas.microsoft.com/office/drawing/2014/main" val="20006"/>
                    </a:ext>
                  </a:extLst>
                </a:gridCol>
                <a:gridCol w="942070">
                  <a:extLst>
                    <a:ext uri="{9D8B030D-6E8A-4147-A177-3AD203B41FA5}">
                      <a16:colId xmlns:a16="http://schemas.microsoft.com/office/drawing/2014/main" val="20007"/>
                    </a:ext>
                  </a:extLst>
                </a:gridCol>
                <a:gridCol w="942070">
                  <a:extLst>
                    <a:ext uri="{9D8B030D-6E8A-4147-A177-3AD203B41FA5}">
                      <a16:colId xmlns:a16="http://schemas.microsoft.com/office/drawing/2014/main" val="20008"/>
                    </a:ext>
                  </a:extLst>
                </a:gridCol>
                <a:gridCol w="942070">
                  <a:extLst>
                    <a:ext uri="{9D8B030D-6E8A-4147-A177-3AD203B41FA5}">
                      <a16:colId xmlns:a16="http://schemas.microsoft.com/office/drawing/2014/main" val="20009"/>
                    </a:ext>
                  </a:extLst>
                </a:gridCol>
                <a:gridCol w="969155">
                  <a:extLst>
                    <a:ext uri="{9D8B030D-6E8A-4147-A177-3AD203B41FA5}">
                      <a16:colId xmlns:a16="http://schemas.microsoft.com/office/drawing/2014/main" val="20010"/>
                    </a:ext>
                  </a:extLst>
                </a:gridCol>
              </a:tblGrid>
              <a:tr h="1066038">
                <a:tc>
                  <a:txBody>
                    <a:bodyPr/>
                    <a:lstStyle/>
                    <a:p>
                      <a:pPr marL="0" marR="0" algn="r">
                        <a:lnSpc>
                          <a:spcPct val="107000"/>
                        </a:lnSpc>
                        <a:spcBef>
                          <a:spcPts val="0"/>
                        </a:spcBef>
                        <a:spcAft>
                          <a:spcPts val="0"/>
                        </a:spcAft>
                      </a:pPr>
                      <a:r>
                        <a:rPr lang="en-US" sz="1800" dirty="0">
                          <a:effectLst/>
                        </a:rPr>
                        <a:t> </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noFill/>
                  </a:tcPr>
                </a:tc>
                <a:tc>
                  <a:txBody>
                    <a:bodyPr/>
                    <a:lstStyle/>
                    <a:p>
                      <a:pPr marL="0" marR="0" algn="ctr">
                        <a:lnSpc>
                          <a:spcPct val="107000"/>
                        </a:lnSpc>
                        <a:spcBef>
                          <a:spcPts val="0"/>
                        </a:spcBef>
                        <a:spcAft>
                          <a:spcPts val="0"/>
                        </a:spcAft>
                      </a:pPr>
                      <a:r>
                        <a:rPr lang="en-US" sz="1800" dirty="0">
                          <a:effectLst/>
                        </a:rPr>
                        <a:t>2014</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800" dirty="0">
                          <a:effectLst/>
                        </a:rPr>
                        <a:t>2015</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800" dirty="0">
                          <a:effectLst/>
                        </a:rPr>
                        <a:t>2016</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800" dirty="0">
                          <a:effectLst/>
                        </a:rPr>
                        <a:t>2017</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800" dirty="0">
                          <a:effectLst/>
                        </a:rPr>
                        <a:t>2018</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800" dirty="0">
                          <a:effectLst/>
                        </a:rPr>
                        <a:t>% 2015 / 2014</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800" dirty="0">
                          <a:effectLst/>
                        </a:rPr>
                        <a:t>% 2016 / 2015</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800" dirty="0">
                          <a:effectLst/>
                        </a:rPr>
                        <a:t>% 2017 / 2016</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800" dirty="0">
                          <a:effectLst/>
                        </a:rPr>
                        <a:t>% 2018 / 2017</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800" dirty="0">
                          <a:effectLst/>
                        </a:rPr>
                        <a:t>% 2018 / 2014</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10000"/>
                  </a:ext>
                </a:extLst>
              </a:tr>
              <a:tr h="562736">
                <a:tc>
                  <a:txBody>
                    <a:bodyPr/>
                    <a:lstStyle/>
                    <a:p>
                      <a:pPr marL="0" marR="0">
                        <a:lnSpc>
                          <a:spcPct val="107000"/>
                        </a:lnSpc>
                        <a:spcBef>
                          <a:spcPts val="0"/>
                        </a:spcBef>
                        <a:spcAft>
                          <a:spcPts val="0"/>
                        </a:spcAft>
                      </a:pPr>
                      <a:r>
                        <a:rPr lang="en-US" sz="1800" dirty="0">
                          <a:effectLst/>
                        </a:rPr>
                        <a:t>Oblasts</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800" dirty="0">
                          <a:effectLst/>
                        </a:rPr>
                        <a:t>2,555</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800" dirty="0">
                          <a:effectLst/>
                        </a:rPr>
                        <a:t>2,070</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800" dirty="0">
                          <a:effectLst/>
                        </a:rPr>
                        <a:t>1,862</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800" dirty="0">
                          <a:effectLst/>
                        </a:rPr>
                        <a:t>2,699</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800" dirty="0">
                          <a:effectLst/>
                        </a:rPr>
                        <a:t>2,769</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800" dirty="0">
                          <a:effectLst/>
                        </a:rPr>
                        <a:t>-19%</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800" dirty="0">
                          <a:effectLst/>
                        </a:rPr>
                        <a:t>-10%</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800" dirty="0">
                          <a:effectLst/>
                        </a:rPr>
                        <a:t>45%</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800" dirty="0">
                          <a:effectLst/>
                        </a:rPr>
                        <a:t>3%</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800" dirty="0">
                          <a:effectLst/>
                        </a:rPr>
                        <a:t>8%</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extLst>
                  <a:ext uri="{0D108BD9-81ED-4DB2-BD59-A6C34878D82A}">
                    <a16:rowId xmlns:a16="http://schemas.microsoft.com/office/drawing/2014/main" val="10001"/>
                  </a:ext>
                </a:extLst>
              </a:tr>
              <a:tr h="666894">
                <a:tc>
                  <a:txBody>
                    <a:bodyPr/>
                    <a:lstStyle/>
                    <a:p>
                      <a:pPr marL="0" marR="0">
                        <a:lnSpc>
                          <a:spcPct val="107000"/>
                        </a:lnSpc>
                        <a:spcBef>
                          <a:spcPts val="0"/>
                        </a:spcBef>
                        <a:spcAft>
                          <a:spcPts val="0"/>
                        </a:spcAft>
                      </a:pPr>
                      <a:r>
                        <a:rPr lang="en-US" sz="1800" dirty="0">
                          <a:effectLst/>
                        </a:rPr>
                        <a:t>Rayons</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800" dirty="0">
                          <a:effectLst/>
                        </a:rPr>
                        <a:t>7,444</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800" dirty="0">
                          <a:effectLst/>
                        </a:rPr>
                        <a:t>6,896</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800" dirty="0">
                          <a:effectLst/>
                        </a:rPr>
                        <a:t>8,256</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800" dirty="0">
                          <a:effectLst/>
                        </a:rPr>
                        <a:t>10,559</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800" dirty="0">
                          <a:effectLst/>
                        </a:rPr>
                        <a:t>11,529</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800" dirty="0">
                          <a:effectLst/>
                        </a:rPr>
                        <a:t>-7%</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800" dirty="0">
                          <a:effectLst/>
                        </a:rPr>
                        <a:t>20%</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800" dirty="0">
                          <a:effectLst/>
                        </a:rPr>
                        <a:t>28%</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800" dirty="0">
                          <a:effectLst/>
                        </a:rPr>
                        <a:t>9%</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800" b="1" dirty="0">
                          <a:effectLst/>
                        </a:rPr>
                        <a:t>55%</a:t>
                      </a:r>
                      <a:endParaRPr lang="hr-HR"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extLst>
                  <a:ext uri="{0D108BD9-81ED-4DB2-BD59-A6C34878D82A}">
                    <a16:rowId xmlns:a16="http://schemas.microsoft.com/office/drawing/2014/main" val="10002"/>
                  </a:ext>
                </a:extLst>
              </a:tr>
              <a:tr h="666894">
                <a:tc>
                  <a:txBody>
                    <a:bodyPr/>
                    <a:lstStyle/>
                    <a:p>
                      <a:pPr marL="0" marR="0">
                        <a:lnSpc>
                          <a:spcPct val="107000"/>
                        </a:lnSpc>
                        <a:spcBef>
                          <a:spcPts val="0"/>
                        </a:spcBef>
                        <a:spcAft>
                          <a:spcPts val="0"/>
                        </a:spcAft>
                      </a:pPr>
                      <a:r>
                        <a:rPr lang="en-US" sz="1800" dirty="0">
                          <a:effectLst/>
                        </a:rPr>
                        <a:t>Cities</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800" dirty="0">
                          <a:effectLst/>
                        </a:rPr>
                        <a:t>9,272</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800" dirty="0">
                          <a:effectLst/>
                        </a:rPr>
                        <a:t>9,139</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800" dirty="0">
                          <a:effectLst/>
                        </a:rPr>
                        <a:t>10,524</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800" dirty="0">
                          <a:effectLst/>
                        </a:rPr>
                        <a:t>12,040</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800" dirty="0">
                          <a:effectLst/>
                        </a:rPr>
                        <a:t>12,832</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800" dirty="0">
                          <a:effectLst/>
                        </a:rPr>
                        <a:t>-1%</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800" dirty="0">
                          <a:effectLst/>
                        </a:rPr>
                        <a:t>15%</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800" dirty="0">
                          <a:effectLst/>
                        </a:rPr>
                        <a:t>14%</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800" dirty="0">
                          <a:effectLst/>
                        </a:rPr>
                        <a:t>7%</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800" dirty="0">
                          <a:effectLst/>
                        </a:rPr>
                        <a:t>38%</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1">
                        <a:lumMod val="20000"/>
                        <a:lumOff val="80000"/>
                      </a:schemeClr>
                    </a:solidFill>
                  </a:tcPr>
                </a:tc>
                <a:extLst>
                  <a:ext uri="{0D108BD9-81ED-4DB2-BD59-A6C34878D82A}">
                    <a16:rowId xmlns:a16="http://schemas.microsoft.com/office/drawing/2014/main" val="10003"/>
                  </a:ext>
                </a:extLst>
              </a:tr>
              <a:tr h="618837">
                <a:tc>
                  <a:txBody>
                    <a:bodyPr/>
                    <a:lstStyle/>
                    <a:p>
                      <a:pPr marL="0" marR="0">
                        <a:lnSpc>
                          <a:spcPct val="107000"/>
                        </a:lnSpc>
                        <a:spcBef>
                          <a:spcPts val="0"/>
                        </a:spcBef>
                        <a:spcAft>
                          <a:spcPts val="0"/>
                        </a:spcAft>
                      </a:pPr>
                      <a:r>
                        <a:rPr lang="en-US" sz="1800" dirty="0">
                          <a:effectLst/>
                        </a:rPr>
                        <a:t>OTH</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FFFF00"/>
                    </a:solidFill>
                  </a:tcPr>
                </a:tc>
                <a:tc>
                  <a:txBody>
                    <a:bodyPr/>
                    <a:lstStyle/>
                    <a:p>
                      <a:pPr marL="0" marR="0">
                        <a:lnSpc>
                          <a:spcPct val="107000"/>
                        </a:lnSpc>
                        <a:spcBef>
                          <a:spcPts val="0"/>
                        </a:spcBef>
                        <a:spcAft>
                          <a:spcPts val="0"/>
                        </a:spcAft>
                      </a:pPr>
                      <a:r>
                        <a:rPr lang="en-US" sz="1800" dirty="0">
                          <a:effectLst/>
                        </a:rPr>
                        <a:t> </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FFFF00"/>
                    </a:solidFill>
                  </a:tcPr>
                </a:tc>
                <a:tc>
                  <a:txBody>
                    <a:bodyPr/>
                    <a:lstStyle/>
                    <a:p>
                      <a:pPr marL="0" marR="0">
                        <a:lnSpc>
                          <a:spcPct val="107000"/>
                        </a:lnSpc>
                        <a:spcBef>
                          <a:spcPts val="0"/>
                        </a:spcBef>
                        <a:spcAft>
                          <a:spcPts val="0"/>
                        </a:spcAft>
                      </a:pPr>
                      <a:r>
                        <a:rPr lang="en-US" sz="1800" dirty="0">
                          <a:effectLst/>
                        </a:rPr>
                        <a:t> </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FFFF00"/>
                    </a:solidFill>
                  </a:tcPr>
                </a:tc>
                <a:tc>
                  <a:txBody>
                    <a:bodyPr/>
                    <a:lstStyle/>
                    <a:p>
                      <a:pPr marL="0" marR="0" algn="r">
                        <a:lnSpc>
                          <a:spcPct val="107000"/>
                        </a:lnSpc>
                        <a:spcBef>
                          <a:spcPts val="0"/>
                        </a:spcBef>
                        <a:spcAft>
                          <a:spcPts val="0"/>
                        </a:spcAft>
                      </a:pPr>
                      <a:r>
                        <a:rPr lang="en-US" sz="1800" dirty="0">
                          <a:effectLst/>
                        </a:rPr>
                        <a:t>6,355</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FFFF00"/>
                    </a:solidFill>
                  </a:tcPr>
                </a:tc>
                <a:tc>
                  <a:txBody>
                    <a:bodyPr/>
                    <a:lstStyle/>
                    <a:p>
                      <a:pPr marL="0" marR="0" algn="r">
                        <a:lnSpc>
                          <a:spcPct val="107000"/>
                        </a:lnSpc>
                        <a:spcBef>
                          <a:spcPts val="0"/>
                        </a:spcBef>
                        <a:spcAft>
                          <a:spcPts val="0"/>
                        </a:spcAft>
                      </a:pPr>
                      <a:r>
                        <a:rPr lang="en-US" sz="1800" dirty="0">
                          <a:effectLst/>
                        </a:rPr>
                        <a:t>6,501</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FFFF00"/>
                    </a:solidFill>
                  </a:tcPr>
                </a:tc>
                <a:tc>
                  <a:txBody>
                    <a:bodyPr/>
                    <a:lstStyle/>
                    <a:p>
                      <a:pPr marL="0" marR="0" algn="r">
                        <a:lnSpc>
                          <a:spcPct val="107000"/>
                        </a:lnSpc>
                        <a:spcBef>
                          <a:spcPts val="0"/>
                        </a:spcBef>
                        <a:spcAft>
                          <a:spcPts val="0"/>
                        </a:spcAft>
                      </a:pPr>
                      <a:r>
                        <a:rPr lang="en-US" sz="1800" dirty="0">
                          <a:effectLst/>
                        </a:rPr>
                        <a:t>7,950</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FFFF00"/>
                    </a:solidFill>
                  </a:tcPr>
                </a:tc>
                <a:tc>
                  <a:txBody>
                    <a:bodyPr/>
                    <a:lstStyle/>
                    <a:p>
                      <a:pPr marL="0" marR="0">
                        <a:lnSpc>
                          <a:spcPct val="107000"/>
                        </a:lnSpc>
                        <a:spcBef>
                          <a:spcPts val="0"/>
                        </a:spcBef>
                        <a:spcAft>
                          <a:spcPts val="0"/>
                        </a:spcAft>
                      </a:pPr>
                      <a:r>
                        <a:rPr lang="en-US" sz="1800" dirty="0">
                          <a:effectLst/>
                        </a:rPr>
                        <a:t> </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FFFF00"/>
                    </a:solidFill>
                  </a:tcPr>
                </a:tc>
                <a:tc>
                  <a:txBody>
                    <a:bodyPr/>
                    <a:lstStyle/>
                    <a:p>
                      <a:pPr marL="0" marR="0">
                        <a:lnSpc>
                          <a:spcPct val="107000"/>
                        </a:lnSpc>
                        <a:spcBef>
                          <a:spcPts val="0"/>
                        </a:spcBef>
                        <a:spcAft>
                          <a:spcPts val="0"/>
                        </a:spcAft>
                      </a:pPr>
                      <a:r>
                        <a:rPr lang="en-US" sz="1800" dirty="0">
                          <a:effectLst/>
                        </a:rPr>
                        <a:t> </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FFFF00"/>
                    </a:solidFill>
                  </a:tcPr>
                </a:tc>
                <a:tc>
                  <a:txBody>
                    <a:bodyPr/>
                    <a:lstStyle/>
                    <a:p>
                      <a:pPr marL="0" marR="0" algn="r">
                        <a:lnSpc>
                          <a:spcPct val="107000"/>
                        </a:lnSpc>
                        <a:spcBef>
                          <a:spcPts val="0"/>
                        </a:spcBef>
                        <a:spcAft>
                          <a:spcPts val="0"/>
                        </a:spcAft>
                      </a:pPr>
                      <a:r>
                        <a:rPr lang="en-US" sz="1800" dirty="0">
                          <a:effectLst/>
                        </a:rPr>
                        <a:t>2%</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FFFF00"/>
                    </a:solidFill>
                  </a:tcPr>
                </a:tc>
                <a:tc>
                  <a:txBody>
                    <a:bodyPr/>
                    <a:lstStyle/>
                    <a:p>
                      <a:pPr marL="0" marR="0" algn="r">
                        <a:lnSpc>
                          <a:spcPct val="107000"/>
                        </a:lnSpc>
                        <a:spcBef>
                          <a:spcPts val="0"/>
                        </a:spcBef>
                        <a:spcAft>
                          <a:spcPts val="0"/>
                        </a:spcAft>
                      </a:pPr>
                      <a:r>
                        <a:rPr lang="en-US" sz="1800" dirty="0">
                          <a:effectLst/>
                        </a:rPr>
                        <a:t>22%</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FFFF00"/>
                    </a:solidFill>
                  </a:tcPr>
                </a:tc>
                <a:tc>
                  <a:txBody>
                    <a:bodyPr/>
                    <a:lstStyle/>
                    <a:p>
                      <a:pPr marL="0" marR="0" algn="r">
                        <a:lnSpc>
                          <a:spcPct val="107000"/>
                        </a:lnSpc>
                        <a:spcBef>
                          <a:spcPts val="0"/>
                        </a:spcBef>
                        <a:spcAft>
                          <a:spcPts val="0"/>
                        </a:spcAft>
                      </a:pPr>
                      <a:r>
                        <a:rPr lang="en-US" sz="1800" dirty="0">
                          <a:effectLst/>
                        </a:rPr>
                        <a:t>25%</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FFFF00"/>
                    </a:solidFill>
                  </a:tcPr>
                </a:tc>
                <a:extLst>
                  <a:ext uri="{0D108BD9-81ED-4DB2-BD59-A6C34878D82A}">
                    <a16:rowId xmlns:a16="http://schemas.microsoft.com/office/drawing/2014/main" val="10004"/>
                  </a:ext>
                </a:extLst>
              </a:tr>
              <a:tr h="666894">
                <a:tc>
                  <a:txBody>
                    <a:bodyPr/>
                    <a:lstStyle/>
                    <a:p>
                      <a:pPr marL="0" marR="0">
                        <a:lnSpc>
                          <a:spcPct val="107000"/>
                        </a:lnSpc>
                        <a:spcBef>
                          <a:spcPts val="0"/>
                        </a:spcBef>
                        <a:spcAft>
                          <a:spcPts val="0"/>
                        </a:spcAft>
                      </a:pPr>
                      <a:r>
                        <a:rPr lang="en-US" sz="1800" dirty="0">
                          <a:effectLst/>
                        </a:rPr>
                        <a:t>Hromada</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60000"/>
                        <a:lumOff val="40000"/>
                      </a:schemeClr>
                    </a:solidFill>
                  </a:tcPr>
                </a:tc>
                <a:tc>
                  <a:txBody>
                    <a:bodyPr/>
                    <a:lstStyle/>
                    <a:p>
                      <a:pPr marL="0" marR="0" algn="r">
                        <a:lnSpc>
                          <a:spcPct val="107000"/>
                        </a:lnSpc>
                        <a:spcBef>
                          <a:spcPts val="0"/>
                        </a:spcBef>
                        <a:spcAft>
                          <a:spcPts val="0"/>
                        </a:spcAft>
                      </a:pPr>
                      <a:r>
                        <a:rPr lang="en-US" sz="1800" dirty="0">
                          <a:effectLst/>
                        </a:rPr>
                        <a:t>1,301</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60000"/>
                        <a:lumOff val="40000"/>
                      </a:schemeClr>
                    </a:solidFill>
                  </a:tcPr>
                </a:tc>
                <a:tc>
                  <a:txBody>
                    <a:bodyPr/>
                    <a:lstStyle/>
                    <a:p>
                      <a:pPr marL="0" marR="0" algn="r">
                        <a:lnSpc>
                          <a:spcPct val="107000"/>
                        </a:lnSpc>
                        <a:spcBef>
                          <a:spcPts val="0"/>
                        </a:spcBef>
                        <a:spcAft>
                          <a:spcPts val="0"/>
                        </a:spcAft>
                      </a:pPr>
                      <a:r>
                        <a:rPr lang="en-US" sz="1800" dirty="0">
                          <a:effectLst/>
                        </a:rPr>
                        <a:t>1,125</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60000"/>
                        <a:lumOff val="40000"/>
                      </a:schemeClr>
                    </a:solidFill>
                  </a:tcPr>
                </a:tc>
                <a:tc>
                  <a:txBody>
                    <a:bodyPr/>
                    <a:lstStyle/>
                    <a:p>
                      <a:pPr marL="0" marR="0" algn="r">
                        <a:lnSpc>
                          <a:spcPct val="107000"/>
                        </a:lnSpc>
                        <a:spcBef>
                          <a:spcPts val="0"/>
                        </a:spcBef>
                        <a:spcAft>
                          <a:spcPts val="0"/>
                        </a:spcAft>
                      </a:pPr>
                      <a:r>
                        <a:rPr lang="en-US" sz="1800" dirty="0">
                          <a:effectLst/>
                        </a:rPr>
                        <a:t>1,547</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60000"/>
                        <a:lumOff val="40000"/>
                      </a:schemeClr>
                    </a:solidFill>
                  </a:tcPr>
                </a:tc>
                <a:tc>
                  <a:txBody>
                    <a:bodyPr/>
                    <a:lstStyle/>
                    <a:p>
                      <a:pPr marL="0" marR="0" algn="r">
                        <a:lnSpc>
                          <a:spcPct val="107000"/>
                        </a:lnSpc>
                        <a:spcBef>
                          <a:spcPts val="0"/>
                        </a:spcBef>
                        <a:spcAft>
                          <a:spcPts val="0"/>
                        </a:spcAft>
                      </a:pPr>
                      <a:r>
                        <a:rPr lang="en-US" sz="1800" dirty="0">
                          <a:effectLst/>
                        </a:rPr>
                        <a:t>1,754</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60000"/>
                        <a:lumOff val="40000"/>
                      </a:schemeClr>
                    </a:solidFill>
                  </a:tcPr>
                </a:tc>
                <a:tc>
                  <a:txBody>
                    <a:bodyPr/>
                    <a:lstStyle/>
                    <a:p>
                      <a:pPr marL="0" marR="0" algn="r">
                        <a:lnSpc>
                          <a:spcPct val="107000"/>
                        </a:lnSpc>
                        <a:spcBef>
                          <a:spcPts val="0"/>
                        </a:spcBef>
                        <a:spcAft>
                          <a:spcPts val="0"/>
                        </a:spcAft>
                      </a:pPr>
                      <a:r>
                        <a:rPr lang="en-US" sz="1800" dirty="0">
                          <a:effectLst/>
                        </a:rPr>
                        <a:t>1,803</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60000"/>
                        <a:lumOff val="40000"/>
                      </a:schemeClr>
                    </a:solidFill>
                  </a:tcPr>
                </a:tc>
                <a:tc>
                  <a:txBody>
                    <a:bodyPr/>
                    <a:lstStyle/>
                    <a:p>
                      <a:pPr marL="0" marR="0" algn="r">
                        <a:lnSpc>
                          <a:spcPct val="107000"/>
                        </a:lnSpc>
                        <a:spcBef>
                          <a:spcPts val="0"/>
                        </a:spcBef>
                        <a:spcAft>
                          <a:spcPts val="0"/>
                        </a:spcAft>
                      </a:pPr>
                      <a:r>
                        <a:rPr lang="en-US" sz="1800" dirty="0">
                          <a:effectLst/>
                        </a:rPr>
                        <a:t>-14%</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60000"/>
                        <a:lumOff val="40000"/>
                      </a:schemeClr>
                    </a:solidFill>
                  </a:tcPr>
                </a:tc>
                <a:tc>
                  <a:txBody>
                    <a:bodyPr/>
                    <a:lstStyle/>
                    <a:p>
                      <a:pPr marL="0" marR="0" algn="r">
                        <a:lnSpc>
                          <a:spcPct val="107000"/>
                        </a:lnSpc>
                        <a:spcBef>
                          <a:spcPts val="0"/>
                        </a:spcBef>
                        <a:spcAft>
                          <a:spcPts val="0"/>
                        </a:spcAft>
                      </a:pPr>
                      <a:r>
                        <a:rPr lang="en-US" sz="1800" dirty="0">
                          <a:effectLst/>
                        </a:rPr>
                        <a:t>37%</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60000"/>
                        <a:lumOff val="40000"/>
                      </a:schemeClr>
                    </a:solidFill>
                  </a:tcPr>
                </a:tc>
                <a:tc>
                  <a:txBody>
                    <a:bodyPr/>
                    <a:lstStyle/>
                    <a:p>
                      <a:pPr marL="0" marR="0" algn="r">
                        <a:lnSpc>
                          <a:spcPct val="107000"/>
                        </a:lnSpc>
                        <a:spcBef>
                          <a:spcPts val="0"/>
                        </a:spcBef>
                        <a:spcAft>
                          <a:spcPts val="0"/>
                        </a:spcAft>
                      </a:pPr>
                      <a:r>
                        <a:rPr lang="en-US" sz="1800" dirty="0">
                          <a:effectLst/>
                        </a:rPr>
                        <a:t>13%</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60000"/>
                        <a:lumOff val="40000"/>
                      </a:schemeClr>
                    </a:solidFill>
                  </a:tcPr>
                </a:tc>
                <a:tc>
                  <a:txBody>
                    <a:bodyPr/>
                    <a:lstStyle/>
                    <a:p>
                      <a:pPr marL="0" marR="0" algn="r">
                        <a:lnSpc>
                          <a:spcPct val="107000"/>
                        </a:lnSpc>
                        <a:spcBef>
                          <a:spcPts val="0"/>
                        </a:spcBef>
                        <a:spcAft>
                          <a:spcPts val="0"/>
                        </a:spcAft>
                      </a:pPr>
                      <a:r>
                        <a:rPr lang="en-US" sz="1800" dirty="0">
                          <a:effectLst/>
                        </a:rPr>
                        <a:t>3%</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60000"/>
                        <a:lumOff val="40000"/>
                      </a:schemeClr>
                    </a:solidFill>
                  </a:tcPr>
                </a:tc>
                <a:tc>
                  <a:txBody>
                    <a:bodyPr/>
                    <a:lstStyle/>
                    <a:p>
                      <a:pPr marL="0" marR="0" algn="r">
                        <a:lnSpc>
                          <a:spcPct val="107000"/>
                        </a:lnSpc>
                        <a:spcBef>
                          <a:spcPts val="0"/>
                        </a:spcBef>
                        <a:spcAft>
                          <a:spcPts val="0"/>
                        </a:spcAft>
                      </a:pPr>
                      <a:r>
                        <a:rPr lang="en-US" sz="1800" dirty="0">
                          <a:effectLst/>
                        </a:rPr>
                        <a:t>39%</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60000"/>
                        <a:lumOff val="40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6526956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8957" y="426794"/>
            <a:ext cx="10515600" cy="392356"/>
          </a:xfrm>
        </p:spPr>
        <p:txBody>
          <a:bodyPr>
            <a:noAutofit/>
          </a:bodyPr>
          <a:lstStyle/>
          <a:p>
            <a:r>
              <a:rPr lang="en-US" sz="4000" b="1" dirty="0"/>
              <a:t>Equalization Issues</a:t>
            </a:r>
          </a:p>
        </p:txBody>
      </p:sp>
      <p:sp>
        <p:nvSpPr>
          <p:cNvPr id="3" name="Content Placeholder 2"/>
          <p:cNvSpPr>
            <a:spLocks noGrp="1"/>
          </p:cNvSpPr>
          <p:nvPr>
            <p:ph idx="1"/>
          </p:nvPr>
        </p:nvSpPr>
        <p:spPr>
          <a:xfrm>
            <a:off x="647701" y="904875"/>
            <a:ext cx="10944224" cy="5314949"/>
          </a:xfrm>
        </p:spPr>
        <p:txBody>
          <a:bodyPr>
            <a:normAutofit fontScale="92500" lnSpcReduction="20000"/>
          </a:bodyPr>
          <a:lstStyle/>
          <a:p>
            <a:r>
              <a:rPr lang="en-US" dirty="0"/>
              <a:t>Cost of equalization to the national government has fallen every year since 2016 and is now 3 bn </a:t>
            </a:r>
            <a:r>
              <a:rPr lang="en-US" dirty="0" err="1"/>
              <a:t>hr</a:t>
            </a:r>
            <a:r>
              <a:rPr lang="en-US" dirty="0"/>
              <a:t> (c. 6% of discretionary grants).</a:t>
            </a:r>
          </a:p>
          <a:p>
            <a:endParaRPr lang="en-US" sz="1000" dirty="0"/>
          </a:p>
          <a:p>
            <a:r>
              <a:rPr lang="en-US" dirty="0"/>
              <a:t>Value of Base Grants (7.9 bn hr. in 2018) is less than 1.5% of all local revenue.</a:t>
            </a:r>
          </a:p>
          <a:p>
            <a:endParaRPr lang="en-US" sz="1000" dirty="0"/>
          </a:p>
          <a:p>
            <a:r>
              <a:rPr lang="en-US" dirty="0"/>
              <a:t>COS pay most into system (3.3 bn hr.) but get almost nothing out of it (0.65 bn hr.).</a:t>
            </a:r>
          </a:p>
          <a:p>
            <a:endParaRPr lang="en-US" sz="1000" dirty="0"/>
          </a:p>
          <a:p>
            <a:r>
              <a:rPr lang="en-US" dirty="0"/>
              <a:t>Rayons pay almost nothing into system (0.5 bn </a:t>
            </a:r>
            <a:r>
              <a:rPr lang="en-US" dirty="0" err="1"/>
              <a:t>hr</a:t>
            </a:r>
            <a:r>
              <a:rPr lang="en-US" dirty="0"/>
              <a:t>) but get most out of it (4.35 bn hr.) </a:t>
            </a:r>
          </a:p>
          <a:p>
            <a:endParaRPr lang="en-US" sz="1000" dirty="0"/>
          </a:p>
          <a:p>
            <a:r>
              <a:rPr lang="en-US" dirty="0"/>
              <a:t>Despite fall in number and population of rayons, Base Grants going to them have increased from 4 to 4.25 bn. hr. since 2016</a:t>
            </a:r>
          </a:p>
          <a:p>
            <a:endParaRPr lang="en-US" sz="1200" dirty="0"/>
          </a:p>
          <a:p>
            <a:r>
              <a:rPr lang="en-US" dirty="0"/>
              <a:t>Kyiv does not contribute to the system, even though it is by far the richest local government (even considering both its COS  &amp; oblast functions).</a:t>
            </a:r>
          </a:p>
          <a:p>
            <a:endParaRPr lang="en-US" dirty="0"/>
          </a:p>
          <a:p>
            <a:endParaRPr lang="en-US" dirty="0"/>
          </a:p>
          <a:p>
            <a:endParaRPr lang="en-US" dirty="0"/>
          </a:p>
          <a:p>
            <a:endParaRPr lang="en-US" dirty="0"/>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spTree>
    <p:extLst>
      <p:ext uri="{BB962C8B-B14F-4D97-AF65-F5344CB8AC3E}">
        <p14:creationId xmlns:p14="http://schemas.microsoft.com/office/powerpoint/2010/main" val="33848017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4A320-6C79-45BA-A434-75E218C2E08A}"/>
              </a:ext>
            </a:extLst>
          </p:cNvPr>
          <p:cNvSpPr>
            <a:spLocks noGrp="1"/>
          </p:cNvSpPr>
          <p:nvPr>
            <p:ph type="title"/>
          </p:nvPr>
        </p:nvSpPr>
        <p:spPr>
          <a:xfrm>
            <a:off x="838200" y="365125"/>
            <a:ext cx="10515600" cy="396875"/>
          </a:xfrm>
        </p:spPr>
        <p:txBody>
          <a:bodyPr>
            <a:normAutofit fontScale="90000"/>
          </a:bodyPr>
          <a:lstStyle/>
          <a:p>
            <a:r>
              <a:rPr lang="en-US" dirty="0"/>
              <a:t>Base-Reverse Grants 2014-2018 (bn 2018 </a:t>
            </a:r>
            <a:r>
              <a:rPr lang="en-US" dirty="0" err="1"/>
              <a:t>hr</a:t>
            </a:r>
            <a:r>
              <a:rPr lang="en-US" dirty="0"/>
              <a:t>)</a:t>
            </a:r>
          </a:p>
        </p:txBody>
      </p:sp>
      <p:graphicFrame>
        <p:nvGraphicFramePr>
          <p:cNvPr id="4" name="Content Placeholder 3">
            <a:extLst>
              <a:ext uri="{FF2B5EF4-FFF2-40B4-BE49-F238E27FC236}">
                <a16:creationId xmlns:a16="http://schemas.microsoft.com/office/drawing/2014/main" id="{23AE30EE-2D53-4034-A378-773627C15AD4}"/>
              </a:ext>
            </a:extLst>
          </p:cNvPr>
          <p:cNvGraphicFramePr>
            <a:graphicFrameLocks noGrp="1"/>
          </p:cNvGraphicFramePr>
          <p:nvPr>
            <p:ph idx="1"/>
            <p:extLst>
              <p:ext uri="{D42A27DB-BD31-4B8C-83A1-F6EECF244321}">
                <p14:modId xmlns:p14="http://schemas.microsoft.com/office/powerpoint/2010/main" val="2897548916"/>
              </p:ext>
            </p:extLst>
          </p:nvPr>
        </p:nvGraphicFramePr>
        <p:xfrm>
          <a:off x="409576" y="1047750"/>
          <a:ext cx="11077575" cy="4509799"/>
        </p:xfrm>
        <a:graphic>
          <a:graphicData uri="http://schemas.openxmlformats.org/drawingml/2006/table">
            <a:tbl>
              <a:tblPr firstRow="1" firstCol="1" bandRow="1">
                <a:tableStyleId>{5C22544A-7EE6-4342-B048-85BDC9FD1C3A}</a:tableStyleId>
              </a:tblPr>
              <a:tblGrid>
                <a:gridCol w="1000124">
                  <a:extLst>
                    <a:ext uri="{9D8B030D-6E8A-4147-A177-3AD203B41FA5}">
                      <a16:colId xmlns:a16="http://schemas.microsoft.com/office/drawing/2014/main" val="1202134579"/>
                    </a:ext>
                  </a:extLst>
                </a:gridCol>
                <a:gridCol w="589450">
                  <a:extLst>
                    <a:ext uri="{9D8B030D-6E8A-4147-A177-3AD203B41FA5}">
                      <a16:colId xmlns:a16="http://schemas.microsoft.com/office/drawing/2014/main" val="4100095961"/>
                    </a:ext>
                  </a:extLst>
                </a:gridCol>
                <a:gridCol w="705606">
                  <a:extLst>
                    <a:ext uri="{9D8B030D-6E8A-4147-A177-3AD203B41FA5}">
                      <a16:colId xmlns:a16="http://schemas.microsoft.com/office/drawing/2014/main" val="2865334927"/>
                    </a:ext>
                  </a:extLst>
                </a:gridCol>
                <a:gridCol w="705606">
                  <a:extLst>
                    <a:ext uri="{9D8B030D-6E8A-4147-A177-3AD203B41FA5}">
                      <a16:colId xmlns:a16="http://schemas.microsoft.com/office/drawing/2014/main" val="3641277926"/>
                    </a:ext>
                  </a:extLst>
                </a:gridCol>
                <a:gridCol w="705606">
                  <a:extLst>
                    <a:ext uri="{9D8B030D-6E8A-4147-A177-3AD203B41FA5}">
                      <a16:colId xmlns:a16="http://schemas.microsoft.com/office/drawing/2014/main" val="1700771372"/>
                    </a:ext>
                  </a:extLst>
                </a:gridCol>
                <a:gridCol w="722659">
                  <a:extLst>
                    <a:ext uri="{9D8B030D-6E8A-4147-A177-3AD203B41FA5}">
                      <a16:colId xmlns:a16="http://schemas.microsoft.com/office/drawing/2014/main" val="1772289187"/>
                    </a:ext>
                  </a:extLst>
                </a:gridCol>
                <a:gridCol w="690512">
                  <a:extLst>
                    <a:ext uri="{9D8B030D-6E8A-4147-A177-3AD203B41FA5}">
                      <a16:colId xmlns:a16="http://schemas.microsoft.com/office/drawing/2014/main" val="1906905374"/>
                    </a:ext>
                  </a:extLst>
                </a:gridCol>
                <a:gridCol w="666405">
                  <a:extLst>
                    <a:ext uri="{9D8B030D-6E8A-4147-A177-3AD203B41FA5}">
                      <a16:colId xmlns:a16="http://schemas.microsoft.com/office/drawing/2014/main" val="3074559163"/>
                    </a:ext>
                  </a:extLst>
                </a:gridCol>
                <a:gridCol w="510584">
                  <a:extLst>
                    <a:ext uri="{9D8B030D-6E8A-4147-A177-3AD203B41FA5}">
                      <a16:colId xmlns:a16="http://schemas.microsoft.com/office/drawing/2014/main" val="1673091134"/>
                    </a:ext>
                  </a:extLst>
                </a:gridCol>
                <a:gridCol w="725207">
                  <a:extLst>
                    <a:ext uri="{9D8B030D-6E8A-4147-A177-3AD203B41FA5}">
                      <a16:colId xmlns:a16="http://schemas.microsoft.com/office/drawing/2014/main" val="440765959"/>
                    </a:ext>
                  </a:extLst>
                </a:gridCol>
                <a:gridCol w="744806">
                  <a:extLst>
                    <a:ext uri="{9D8B030D-6E8A-4147-A177-3AD203B41FA5}">
                      <a16:colId xmlns:a16="http://schemas.microsoft.com/office/drawing/2014/main" val="2503846986"/>
                    </a:ext>
                  </a:extLst>
                </a:gridCol>
                <a:gridCol w="614466">
                  <a:extLst>
                    <a:ext uri="{9D8B030D-6E8A-4147-A177-3AD203B41FA5}">
                      <a16:colId xmlns:a16="http://schemas.microsoft.com/office/drawing/2014/main" val="2615360325"/>
                    </a:ext>
                  </a:extLst>
                </a:gridCol>
                <a:gridCol w="705606">
                  <a:extLst>
                    <a:ext uri="{9D8B030D-6E8A-4147-A177-3AD203B41FA5}">
                      <a16:colId xmlns:a16="http://schemas.microsoft.com/office/drawing/2014/main" val="3767665876"/>
                    </a:ext>
                  </a:extLst>
                </a:gridCol>
                <a:gridCol w="510584">
                  <a:extLst>
                    <a:ext uri="{9D8B030D-6E8A-4147-A177-3AD203B41FA5}">
                      <a16:colId xmlns:a16="http://schemas.microsoft.com/office/drawing/2014/main" val="2291357501"/>
                    </a:ext>
                  </a:extLst>
                </a:gridCol>
                <a:gridCol w="705606">
                  <a:extLst>
                    <a:ext uri="{9D8B030D-6E8A-4147-A177-3AD203B41FA5}">
                      <a16:colId xmlns:a16="http://schemas.microsoft.com/office/drawing/2014/main" val="1020986096"/>
                    </a:ext>
                  </a:extLst>
                </a:gridCol>
                <a:gridCol w="774748">
                  <a:extLst>
                    <a:ext uri="{9D8B030D-6E8A-4147-A177-3AD203B41FA5}">
                      <a16:colId xmlns:a16="http://schemas.microsoft.com/office/drawing/2014/main" val="2630585520"/>
                    </a:ext>
                  </a:extLst>
                </a:gridCol>
              </a:tblGrid>
              <a:tr h="400626">
                <a:tc>
                  <a:txBody>
                    <a:bodyPr/>
                    <a:lstStyle/>
                    <a:p>
                      <a:pPr marL="0" marR="0">
                        <a:lnSpc>
                          <a:spcPct val="107000"/>
                        </a:lnSpc>
                        <a:spcBef>
                          <a:spcPts val="0"/>
                        </a:spcBef>
                        <a:spcAft>
                          <a:spcPts val="0"/>
                        </a:spcAft>
                      </a:pPr>
                      <a:r>
                        <a:rPr lang="en-US" sz="1800" dirty="0">
                          <a:effectLst/>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gridSpan="5">
                  <a:txBody>
                    <a:bodyPr/>
                    <a:lstStyle/>
                    <a:p>
                      <a:pPr marL="0" marR="0" algn="ctr">
                        <a:lnSpc>
                          <a:spcPct val="107000"/>
                        </a:lnSpc>
                        <a:spcBef>
                          <a:spcPts val="0"/>
                        </a:spcBef>
                        <a:spcAft>
                          <a:spcPts val="0"/>
                        </a:spcAft>
                      </a:pPr>
                      <a:r>
                        <a:rPr lang="en-US" sz="2000" dirty="0">
                          <a:effectLst/>
                        </a:rPr>
                        <a:t>2016</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marL="0" marR="0" algn="ctr">
                        <a:lnSpc>
                          <a:spcPct val="107000"/>
                        </a:lnSpc>
                        <a:spcBef>
                          <a:spcPts val="0"/>
                        </a:spcBef>
                        <a:spcAft>
                          <a:spcPts val="0"/>
                        </a:spcAft>
                      </a:pPr>
                      <a:r>
                        <a:rPr lang="en-US" sz="2000" dirty="0">
                          <a:effectLst/>
                        </a:rPr>
                        <a:t>2017</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marL="0" marR="0" algn="ctr">
                        <a:lnSpc>
                          <a:spcPct val="107000"/>
                        </a:lnSpc>
                        <a:spcBef>
                          <a:spcPts val="0"/>
                        </a:spcBef>
                        <a:spcAft>
                          <a:spcPts val="0"/>
                        </a:spcAft>
                      </a:pPr>
                      <a:r>
                        <a:rPr lang="en-US" sz="2000" dirty="0">
                          <a:effectLst/>
                        </a:rPr>
                        <a:t>2018</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14325664"/>
                  </a:ext>
                </a:extLst>
              </a:tr>
              <a:tr h="400626">
                <a:tc>
                  <a:txBody>
                    <a:bodyPr/>
                    <a:lstStyle/>
                    <a:p>
                      <a:pPr marL="0" marR="0">
                        <a:lnSpc>
                          <a:spcPct val="107000"/>
                        </a:lnSpc>
                        <a:spcBef>
                          <a:spcPts val="0"/>
                        </a:spcBef>
                        <a:spcAft>
                          <a:spcPts val="0"/>
                        </a:spcAft>
                      </a:pPr>
                      <a:r>
                        <a:rPr lang="en-US" sz="1800" dirty="0">
                          <a:effectLst/>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gridSpan="2">
                  <a:txBody>
                    <a:bodyPr/>
                    <a:lstStyle/>
                    <a:p>
                      <a:pPr marL="0" marR="0" algn="ctr">
                        <a:lnSpc>
                          <a:spcPct val="107000"/>
                        </a:lnSpc>
                        <a:spcBef>
                          <a:spcPts val="0"/>
                        </a:spcBef>
                        <a:spcAft>
                          <a:spcPts val="0"/>
                        </a:spcAft>
                      </a:pPr>
                      <a:r>
                        <a:rPr lang="en-US" sz="1800" b="1" dirty="0">
                          <a:effectLst/>
                        </a:rPr>
                        <a:t>Recipients </a:t>
                      </a:r>
                      <a:endParaRPr lang="en-US"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hMerge="1">
                  <a:txBody>
                    <a:bodyPr/>
                    <a:lstStyle/>
                    <a:p>
                      <a:endParaRPr lang="en-US"/>
                    </a:p>
                  </a:txBody>
                  <a:tcPr/>
                </a:tc>
                <a:tc gridSpan="2">
                  <a:txBody>
                    <a:bodyPr/>
                    <a:lstStyle/>
                    <a:p>
                      <a:pPr marL="0" marR="0" algn="ctr">
                        <a:lnSpc>
                          <a:spcPct val="107000"/>
                        </a:lnSpc>
                        <a:spcBef>
                          <a:spcPts val="0"/>
                        </a:spcBef>
                        <a:spcAft>
                          <a:spcPts val="0"/>
                        </a:spcAft>
                      </a:pPr>
                      <a:r>
                        <a:rPr lang="en-US" sz="1800" b="1">
                          <a:effectLst/>
                        </a:rPr>
                        <a:t>Payees</a:t>
                      </a:r>
                      <a:endParaRPr lang="en-US" sz="18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hMerge="1">
                  <a:txBody>
                    <a:bodyPr/>
                    <a:lstStyle/>
                    <a:p>
                      <a:endParaRPr lang="en-US"/>
                    </a:p>
                  </a:txBody>
                  <a:tcPr/>
                </a:tc>
                <a:tc>
                  <a:txBody>
                    <a:bodyPr/>
                    <a:lstStyle/>
                    <a:p>
                      <a:pPr marL="0" marR="0">
                        <a:lnSpc>
                          <a:spcPct val="107000"/>
                        </a:lnSpc>
                        <a:spcBef>
                          <a:spcPts val="0"/>
                        </a:spcBef>
                        <a:spcAft>
                          <a:spcPts val="0"/>
                        </a:spcAft>
                      </a:pPr>
                      <a:r>
                        <a:rPr lang="en-US" sz="1800" b="1">
                          <a:effectLst/>
                        </a:rPr>
                        <a:t> </a:t>
                      </a:r>
                      <a:endParaRPr lang="en-US" sz="18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gridSpan="2">
                  <a:txBody>
                    <a:bodyPr/>
                    <a:lstStyle/>
                    <a:p>
                      <a:pPr marL="0" marR="0" algn="ctr">
                        <a:lnSpc>
                          <a:spcPct val="107000"/>
                        </a:lnSpc>
                        <a:spcBef>
                          <a:spcPts val="0"/>
                        </a:spcBef>
                        <a:spcAft>
                          <a:spcPts val="0"/>
                        </a:spcAft>
                      </a:pPr>
                      <a:r>
                        <a:rPr lang="en-US" sz="1800" b="1" dirty="0">
                          <a:effectLst/>
                        </a:rPr>
                        <a:t>Recipients </a:t>
                      </a:r>
                      <a:endParaRPr lang="en-US"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hMerge="1">
                  <a:txBody>
                    <a:bodyPr/>
                    <a:lstStyle/>
                    <a:p>
                      <a:endParaRPr lang="en-US"/>
                    </a:p>
                  </a:txBody>
                  <a:tcPr/>
                </a:tc>
                <a:tc gridSpan="2">
                  <a:txBody>
                    <a:bodyPr/>
                    <a:lstStyle/>
                    <a:p>
                      <a:pPr marL="0" marR="0" algn="ctr">
                        <a:lnSpc>
                          <a:spcPct val="107000"/>
                        </a:lnSpc>
                        <a:spcBef>
                          <a:spcPts val="0"/>
                        </a:spcBef>
                        <a:spcAft>
                          <a:spcPts val="0"/>
                        </a:spcAft>
                      </a:pPr>
                      <a:r>
                        <a:rPr lang="en-US" sz="1800" b="1" dirty="0">
                          <a:effectLst/>
                        </a:rPr>
                        <a:t>Payees</a:t>
                      </a:r>
                      <a:endParaRPr lang="en-US"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hMerge="1">
                  <a:txBody>
                    <a:bodyPr/>
                    <a:lstStyle/>
                    <a:p>
                      <a:endParaRPr lang="en-US"/>
                    </a:p>
                  </a:txBody>
                  <a:tcPr/>
                </a:tc>
                <a:tc>
                  <a:txBody>
                    <a:bodyPr/>
                    <a:lstStyle/>
                    <a:p>
                      <a:pPr marL="0" marR="0">
                        <a:lnSpc>
                          <a:spcPct val="107000"/>
                        </a:lnSpc>
                        <a:spcBef>
                          <a:spcPts val="0"/>
                        </a:spcBef>
                        <a:spcAft>
                          <a:spcPts val="0"/>
                        </a:spcAft>
                      </a:pPr>
                      <a:r>
                        <a:rPr lang="en-US" sz="1800" b="1">
                          <a:effectLst/>
                        </a:rPr>
                        <a:t> </a:t>
                      </a:r>
                      <a:endParaRPr lang="en-US" sz="18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gridSpan="2">
                  <a:txBody>
                    <a:bodyPr/>
                    <a:lstStyle/>
                    <a:p>
                      <a:pPr marL="0" marR="0" algn="ctr">
                        <a:lnSpc>
                          <a:spcPct val="107000"/>
                        </a:lnSpc>
                        <a:spcBef>
                          <a:spcPts val="0"/>
                        </a:spcBef>
                        <a:spcAft>
                          <a:spcPts val="0"/>
                        </a:spcAft>
                      </a:pPr>
                      <a:r>
                        <a:rPr lang="en-US" sz="1800" b="1" dirty="0">
                          <a:effectLst/>
                        </a:rPr>
                        <a:t>Recipients </a:t>
                      </a:r>
                      <a:endParaRPr lang="en-US"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tc hMerge="1">
                  <a:txBody>
                    <a:bodyPr/>
                    <a:lstStyle/>
                    <a:p>
                      <a:endParaRPr lang="en-US"/>
                    </a:p>
                  </a:txBody>
                  <a:tcPr/>
                </a:tc>
                <a:tc gridSpan="2">
                  <a:txBody>
                    <a:bodyPr/>
                    <a:lstStyle/>
                    <a:p>
                      <a:pPr marL="0" marR="0" algn="ctr">
                        <a:lnSpc>
                          <a:spcPct val="107000"/>
                        </a:lnSpc>
                        <a:spcBef>
                          <a:spcPts val="0"/>
                        </a:spcBef>
                        <a:spcAft>
                          <a:spcPts val="0"/>
                        </a:spcAft>
                      </a:pPr>
                      <a:r>
                        <a:rPr lang="en-US" sz="1800" b="1" dirty="0">
                          <a:effectLst/>
                        </a:rPr>
                        <a:t>Payees</a:t>
                      </a:r>
                      <a:endParaRPr lang="en-US"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tc hMerge="1">
                  <a:txBody>
                    <a:bodyPr/>
                    <a:lstStyle/>
                    <a:p>
                      <a:endParaRPr lang="en-US"/>
                    </a:p>
                  </a:txBody>
                  <a:tcPr/>
                </a:tc>
                <a:tc>
                  <a:txBody>
                    <a:bodyPr/>
                    <a:lstStyle/>
                    <a:p>
                      <a:pPr marL="0" marR="0">
                        <a:lnSpc>
                          <a:spcPct val="107000"/>
                        </a:lnSpc>
                        <a:spcBef>
                          <a:spcPts val="0"/>
                        </a:spcBef>
                        <a:spcAft>
                          <a:spcPts val="0"/>
                        </a:spcAft>
                      </a:pPr>
                      <a:r>
                        <a:rPr lang="en-US" sz="1800" b="1">
                          <a:effectLst/>
                        </a:rPr>
                        <a:t> </a:t>
                      </a:r>
                      <a:endParaRPr lang="en-US" sz="18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extLst>
                  <a:ext uri="{0D108BD9-81ED-4DB2-BD59-A6C34878D82A}">
                    <a16:rowId xmlns:a16="http://schemas.microsoft.com/office/drawing/2014/main" val="339441686"/>
                  </a:ext>
                </a:extLst>
              </a:tr>
              <a:tr h="670648">
                <a:tc>
                  <a:txBody>
                    <a:bodyPr/>
                    <a:lstStyle/>
                    <a:p>
                      <a:pPr marL="0" marR="0">
                        <a:lnSpc>
                          <a:spcPct val="107000"/>
                        </a:lnSpc>
                        <a:spcBef>
                          <a:spcPts val="0"/>
                        </a:spcBef>
                        <a:spcAft>
                          <a:spcPts val="0"/>
                        </a:spcAft>
                      </a:pPr>
                      <a:r>
                        <a:rPr lang="en-US" sz="1800" dirty="0">
                          <a:effectLst/>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en-US" sz="1800" b="1" dirty="0">
                          <a:effectLst/>
                        </a:rPr>
                        <a:t>#</a:t>
                      </a:r>
                      <a:endParaRPr lang="en-US"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40000"/>
                        <a:lumOff val="60000"/>
                      </a:schemeClr>
                    </a:solidFill>
                  </a:tcPr>
                </a:tc>
                <a:tc>
                  <a:txBody>
                    <a:bodyPr/>
                    <a:lstStyle/>
                    <a:p>
                      <a:pPr marL="0" marR="0" algn="ctr">
                        <a:lnSpc>
                          <a:spcPct val="107000"/>
                        </a:lnSpc>
                        <a:spcBef>
                          <a:spcPts val="0"/>
                        </a:spcBef>
                        <a:spcAft>
                          <a:spcPts val="0"/>
                        </a:spcAft>
                      </a:pPr>
                      <a:r>
                        <a:rPr lang="en-US" sz="1800" b="1" dirty="0">
                          <a:effectLst/>
                        </a:rPr>
                        <a:t> </a:t>
                      </a:r>
                      <a:r>
                        <a:rPr lang="en-US" sz="1800" b="1" dirty="0" err="1">
                          <a:effectLst/>
                        </a:rPr>
                        <a:t>Bln</a:t>
                      </a:r>
                      <a:r>
                        <a:rPr lang="en-US" sz="1800" b="1" dirty="0">
                          <a:effectLst/>
                        </a:rPr>
                        <a:t> HR</a:t>
                      </a:r>
                      <a:endParaRPr lang="en-US"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40000"/>
                        <a:lumOff val="60000"/>
                      </a:schemeClr>
                    </a:solidFill>
                  </a:tcPr>
                </a:tc>
                <a:tc>
                  <a:txBody>
                    <a:bodyPr/>
                    <a:lstStyle/>
                    <a:p>
                      <a:pPr marL="0" marR="0" algn="ctr">
                        <a:lnSpc>
                          <a:spcPct val="107000"/>
                        </a:lnSpc>
                        <a:spcBef>
                          <a:spcPts val="0"/>
                        </a:spcBef>
                        <a:spcAft>
                          <a:spcPts val="0"/>
                        </a:spcAft>
                      </a:pPr>
                      <a:r>
                        <a:rPr lang="en-US" sz="1800" b="1" dirty="0">
                          <a:effectLst/>
                        </a:rPr>
                        <a:t>#</a:t>
                      </a:r>
                      <a:endParaRPr lang="en-US"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40000"/>
                        <a:lumOff val="60000"/>
                      </a:schemeClr>
                    </a:solidFill>
                  </a:tcPr>
                </a:tc>
                <a:tc>
                  <a:txBody>
                    <a:bodyPr/>
                    <a:lstStyle/>
                    <a:p>
                      <a:pPr marL="0" marR="0" algn="ctr">
                        <a:lnSpc>
                          <a:spcPct val="107000"/>
                        </a:lnSpc>
                        <a:spcBef>
                          <a:spcPts val="0"/>
                        </a:spcBef>
                        <a:spcAft>
                          <a:spcPts val="0"/>
                        </a:spcAft>
                      </a:pPr>
                      <a:r>
                        <a:rPr lang="en-US" sz="1800" b="1" dirty="0">
                          <a:effectLst/>
                        </a:rPr>
                        <a:t> </a:t>
                      </a:r>
                      <a:r>
                        <a:rPr lang="en-US" sz="1800" b="1" dirty="0" err="1">
                          <a:effectLst/>
                        </a:rPr>
                        <a:t>Bln</a:t>
                      </a:r>
                      <a:r>
                        <a:rPr lang="en-US" sz="1800" b="1" dirty="0">
                          <a:effectLst/>
                        </a:rPr>
                        <a:t> HR</a:t>
                      </a:r>
                      <a:endParaRPr lang="en-US"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40000"/>
                        <a:lumOff val="60000"/>
                      </a:schemeClr>
                    </a:solidFill>
                  </a:tcPr>
                </a:tc>
                <a:tc>
                  <a:txBody>
                    <a:bodyPr/>
                    <a:lstStyle/>
                    <a:p>
                      <a:pPr marL="0" marR="0" algn="ctr">
                        <a:lnSpc>
                          <a:spcPct val="107000"/>
                        </a:lnSpc>
                        <a:spcBef>
                          <a:spcPts val="0"/>
                        </a:spcBef>
                        <a:spcAft>
                          <a:spcPts val="0"/>
                        </a:spcAft>
                      </a:pPr>
                      <a:r>
                        <a:rPr lang="en-US" sz="1800" b="1" dirty="0">
                          <a:effectLst/>
                        </a:rPr>
                        <a:t>Diff</a:t>
                      </a:r>
                      <a:endParaRPr lang="en-US"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40000"/>
                        <a:lumOff val="60000"/>
                      </a:schemeClr>
                    </a:solidFill>
                  </a:tcPr>
                </a:tc>
                <a:tc>
                  <a:txBody>
                    <a:bodyPr/>
                    <a:lstStyle/>
                    <a:p>
                      <a:pPr marL="0" marR="0" algn="ctr">
                        <a:lnSpc>
                          <a:spcPct val="107000"/>
                        </a:lnSpc>
                        <a:spcBef>
                          <a:spcPts val="0"/>
                        </a:spcBef>
                        <a:spcAft>
                          <a:spcPts val="0"/>
                        </a:spcAft>
                      </a:pPr>
                      <a:r>
                        <a:rPr lang="en-US" sz="1800" b="1" dirty="0">
                          <a:effectLst/>
                        </a:rPr>
                        <a:t>#</a:t>
                      </a:r>
                      <a:endParaRPr lang="en-US"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6">
                        <a:lumMod val="40000"/>
                        <a:lumOff val="60000"/>
                      </a:schemeClr>
                    </a:solidFill>
                  </a:tcPr>
                </a:tc>
                <a:tc>
                  <a:txBody>
                    <a:bodyPr/>
                    <a:lstStyle/>
                    <a:p>
                      <a:pPr marL="0" marR="0" algn="ctr">
                        <a:lnSpc>
                          <a:spcPct val="107000"/>
                        </a:lnSpc>
                        <a:spcBef>
                          <a:spcPts val="0"/>
                        </a:spcBef>
                        <a:spcAft>
                          <a:spcPts val="0"/>
                        </a:spcAft>
                      </a:pPr>
                      <a:r>
                        <a:rPr lang="en-US" sz="1800" b="1" dirty="0">
                          <a:effectLst/>
                        </a:rPr>
                        <a:t> </a:t>
                      </a:r>
                      <a:r>
                        <a:rPr lang="en-US" sz="1800" b="1" dirty="0" err="1">
                          <a:effectLst/>
                        </a:rPr>
                        <a:t>Bln</a:t>
                      </a:r>
                      <a:r>
                        <a:rPr lang="en-US" sz="1800" b="1" dirty="0">
                          <a:effectLst/>
                        </a:rPr>
                        <a:t> HR</a:t>
                      </a:r>
                      <a:endParaRPr lang="en-US"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6">
                        <a:lumMod val="40000"/>
                        <a:lumOff val="60000"/>
                      </a:schemeClr>
                    </a:solidFill>
                  </a:tcPr>
                </a:tc>
                <a:tc>
                  <a:txBody>
                    <a:bodyPr/>
                    <a:lstStyle/>
                    <a:p>
                      <a:pPr marL="0" marR="0" algn="ctr">
                        <a:lnSpc>
                          <a:spcPct val="107000"/>
                        </a:lnSpc>
                        <a:spcBef>
                          <a:spcPts val="0"/>
                        </a:spcBef>
                        <a:spcAft>
                          <a:spcPts val="0"/>
                        </a:spcAft>
                      </a:pPr>
                      <a:r>
                        <a:rPr lang="en-US" sz="1800" b="1" dirty="0">
                          <a:effectLst/>
                        </a:rPr>
                        <a:t>#</a:t>
                      </a:r>
                      <a:endParaRPr lang="en-US"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6">
                        <a:lumMod val="40000"/>
                        <a:lumOff val="60000"/>
                      </a:schemeClr>
                    </a:solidFill>
                  </a:tcPr>
                </a:tc>
                <a:tc>
                  <a:txBody>
                    <a:bodyPr/>
                    <a:lstStyle/>
                    <a:p>
                      <a:pPr marL="0" marR="0" algn="ctr">
                        <a:lnSpc>
                          <a:spcPct val="107000"/>
                        </a:lnSpc>
                        <a:spcBef>
                          <a:spcPts val="0"/>
                        </a:spcBef>
                        <a:spcAft>
                          <a:spcPts val="0"/>
                        </a:spcAft>
                      </a:pPr>
                      <a:r>
                        <a:rPr lang="en-US" sz="1800" b="1" dirty="0">
                          <a:effectLst/>
                        </a:rPr>
                        <a:t> </a:t>
                      </a:r>
                      <a:r>
                        <a:rPr lang="en-US" sz="1800" b="1" dirty="0" err="1">
                          <a:effectLst/>
                        </a:rPr>
                        <a:t>Bln</a:t>
                      </a:r>
                      <a:r>
                        <a:rPr lang="en-US" sz="1800" b="1" dirty="0">
                          <a:effectLst/>
                        </a:rPr>
                        <a:t> HR</a:t>
                      </a:r>
                      <a:endParaRPr lang="en-US"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6">
                        <a:lumMod val="40000"/>
                        <a:lumOff val="60000"/>
                      </a:schemeClr>
                    </a:solidFill>
                  </a:tcPr>
                </a:tc>
                <a:tc>
                  <a:txBody>
                    <a:bodyPr/>
                    <a:lstStyle/>
                    <a:p>
                      <a:pPr marL="0" marR="0" algn="ctr">
                        <a:lnSpc>
                          <a:spcPct val="107000"/>
                        </a:lnSpc>
                        <a:spcBef>
                          <a:spcPts val="0"/>
                        </a:spcBef>
                        <a:spcAft>
                          <a:spcPts val="0"/>
                        </a:spcAft>
                      </a:pPr>
                      <a:r>
                        <a:rPr lang="en-US" sz="1800" b="1" dirty="0">
                          <a:effectLst/>
                        </a:rPr>
                        <a:t>Diff.</a:t>
                      </a:r>
                      <a:endParaRPr lang="en-US"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6">
                        <a:lumMod val="40000"/>
                        <a:lumOff val="60000"/>
                      </a:schemeClr>
                    </a:solidFill>
                  </a:tcPr>
                </a:tc>
                <a:tc>
                  <a:txBody>
                    <a:bodyPr/>
                    <a:lstStyle/>
                    <a:p>
                      <a:pPr marL="0" marR="0" algn="ctr">
                        <a:lnSpc>
                          <a:spcPct val="107000"/>
                        </a:lnSpc>
                        <a:spcBef>
                          <a:spcPts val="0"/>
                        </a:spcBef>
                        <a:spcAft>
                          <a:spcPts val="0"/>
                        </a:spcAft>
                      </a:pPr>
                      <a:r>
                        <a:rPr lang="en-US" sz="1800" b="1">
                          <a:effectLst/>
                        </a:rPr>
                        <a:t>#</a:t>
                      </a:r>
                      <a:endParaRPr lang="en-US" sz="18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5">
                        <a:lumMod val="40000"/>
                        <a:lumOff val="60000"/>
                      </a:schemeClr>
                    </a:solidFill>
                  </a:tcPr>
                </a:tc>
                <a:tc>
                  <a:txBody>
                    <a:bodyPr/>
                    <a:lstStyle/>
                    <a:p>
                      <a:pPr marL="0" marR="0" algn="ctr">
                        <a:lnSpc>
                          <a:spcPct val="107000"/>
                        </a:lnSpc>
                        <a:spcBef>
                          <a:spcPts val="0"/>
                        </a:spcBef>
                        <a:spcAft>
                          <a:spcPts val="0"/>
                        </a:spcAft>
                      </a:pPr>
                      <a:r>
                        <a:rPr lang="en-US" sz="1800" b="1" dirty="0">
                          <a:effectLst/>
                        </a:rPr>
                        <a:t> </a:t>
                      </a:r>
                      <a:r>
                        <a:rPr lang="en-US" sz="1800" b="1" dirty="0" err="1">
                          <a:effectLst/>
                        </a:rPr>
                        <a:t>Bln</a:t>
                      </a:r>
                      <a:r>
                        <a:rPr lang="en-US" sz="1800" b="1" dirty="0">
                          <a:effectLst/>
                        </a:rPr>
                        <a:t> HR</a:t>
                      </a:r>
                      <a:endParaRPr lang="en-US"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5">
                        <a:lumMod val="40000"/>
                        <a:lumOff val="60000"/>
                      </a:schemeClr>
                    </a:solidFill>
                  </a:tcPr>
                </a:tc>
                <a:tc>
                  <a:txBody>
                    <a:bodyPr/>
                    <a:lstStyle/>
                    <a:p>
                      <a:pPr marL="0" marR="0" algn="ctr">
                        <a:lnSpc>
                          <a:spcPct val="107000"/>
                        </a:lnSpc>
                        <a:spcBef>
                          <a:spcPts val="0"/>
                        </a:spcBef>
                        <a:spcAft>
                          <a:spcPts val="0"/>
                        </a:spcAft>
                      </a:pPr>
                      <a:r>
                        <a:rPr lang="en-US" sz="1800" b="1" dirty="0">
                          <a:effectLst/>
                        </a:rPr>
                        <a:t>#</a:t>
                      </a:r>
                      <a:endParaRPr lang="en-US"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5">
                        <a:lumMod val="40000"/>
                        <a:lumOff val="60000"/>
                      </a:schemeClr>
                    </a:solidFill>
                  </a:tcPr>
                </a:tc>
                <a:tc>
                  <a:txBody>
                    <a:bodyPr/>
                    <a:lstStyle/>
                    <a:p>
                      <a:pPr marL="0" marR="0" algn="ctr">
                        <a:lnSpc>
                          <a:spcPct val="107000"/>
                        </a:lnSpc>
                        <a:spcBef>
                          <a:spcPts val="0"/>
                        </a:spcBef>
                        <a:spcAft>
                          <a:spcPts val="0"/>
                        </a:spcAft>
                      </a:pPr>
                      <a:r>
                        <a:rPr lang="en-US" sz="1800" b="1" dirty="0">
                          <a:effectLst/>
                        </a:rPr>
                        <a:t> </a:t>
                      </a:r>
                      <a:r>
                        <a:rPr lang="en-US" sz="1800" b="1" dirty="0" err="1">
                          <a:effectLst/>
                        </a:rPr>
                        <a:t>Bln</a:t>
                      </a:r>
                      <a:r>
                        <a:rPr lang="en-US" sz="1800" b="1" dirty="0">
                          <a:effectLst/>
                        </a:rPr>
                        <a:t> HR</a:t>
                      </a:r>
                      <a:endParaRPr lang="en-US"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5">
                        <a:lumMod val="40000"/>
                        <a:lumOff val="60000"/>
                      </a:schemeClr>
                    </a:solidFill>
                  </a:tcPr>
                </a:tc>
                <a:tc>
                  <a:txBody>
                    <a:bodyPr/>
                    <a:lstStyle/>
                    <a:p>
                      <a:pPr marL="0" marR="0" algn="ctr">
                        <a:lnSpc>
                          <a:spcPct val="107000"/>
                        </a:lnSpc>
                        <a:spcBef>
                          <a:spcPts val="0"/>
                        </a:spcBef>
                        <a:spcAft>
                          <a:spcPts val="0"/>
                        </a:spcAft>
                      </a:pPr>
                      <a:r>
                        <a:rPr lang="en-US" sz="1800" b="1" dirty="0">
                          <a:effectLst/>
                        </a:rPr>
                        <a:t>Diff.</a:t>
                      </a:r>
                      <a:endParaRPr lang="en-US"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5">
                        <a:lumMod val="40000"/>
                        <a:lumOff val="60000"/>
                      </a:schemeClr>
                    </a:solidFill>
                  </a:tcPr>
                </a:tc>
                <a:extLst>
                  <a:ext uri="{0D108BD9-81ED-4DB2-BD59-A6C34878D82A}">
                    <a16:rowId xmlns:a16="http://schemas.microsoft.com/office/drawing/2014/main" val="1677083719"/>
                  </a:ext>
                </a:extLst>
              </a:tr>
              <a:tr h="400626">
                <a:tc>
                  <a:txBody>
                    <a:bodyPr/>
                    <a:lstStyle/>
                    <a:p>
                      <a:pPr marL="0" marR="0">
                        <a:lnSpc>
                          <a:spcPct val="107000"/>
                        </a:lnSpc>
                        <a:spcBef>
                          <a:spcPts val="0"/>
                        </a:spcBef>
                        <a:spcAft>
                          <a:spcPts val="0"/>
                        </a:spcAft>
                      </a:pPr>
                      <a:r>
                        <a:rPr lang="en-US" sz="1800" dirty="0">
                          <a:effectLst/>
                        </a:rPr>
                        <a:t>Oblasts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07000"/>
                        </a:lnSpc>
                        <a:spcBef>
                          <a:spcPts val="0"/>
                        </a:spcBef>
                        <a:spcAft>
                          <a:spcPts val="0"/>
                        </a:spcAft>
                      </a:pPr>
                      <a:r>
                        <a:rPr lang="en-US" sz="1800">
                          <a:effectLst/>
                        </a:rPr>
                        <a:t>18</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800" dirty="0">
                          <a:effectLst/>
                        </a:rPr>
                        <a:t>1.03</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800" dirty="0">
                          <a:effectLst/>
                        </a:rPr>
                        <a:t>6</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800" dirty="0">
                          <a:effectLst/>
                        </a:rPr>
                        <a:t>0.66</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800" b="1" dirty="0">
                          <a:solidFill>
                            <a:srgbClr val="FF0000"/>
                          </a:solidFill>
                          <a:effectLst/>
                        </a:rPr>
                        <a:t>-0.37</a:t>
                      </a:r>
                      <a:endParaRPr lang="en-US"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800">
                          <a:effectLst/>
                        </a:rPr>
                        <a:t>17</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a:txBody>
                    <a:bodyPr/>
                    <a:lstStyle/>
                    <a:p>
                      <a:pPr marL="0" marR="0" algn="r">
                        <a:lnSpc>
                          <a:spcPct val="107000"/>
                        </a:lnSpc>
                        <a:spcBef>
                          <a:spcPts val="0"/>
                        </a:spcBef>
                        <a:spcAft>
                          <a:spcPts val="0"/>
                        </a:spcAft>
                      </a:pPr>
                      <a:r>
                        <a:rPr lang="en-US" sz="1800">
                          <a:effectLst/>
                        </a:rPr>
                        <a:t>1.00</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a:txBody>
                    <a:bodyPr/>
                    <a:lstStyle/>
                    <a:p>
                      <a:pPr marL="0" marR="0" algn="r">
                        <a:lnSpc>
                          <a:spcPct val="107000"/>
                        </a:lnSpc>
                        <a:spcBef>
                          <a:spcPts val="0"/>
                        </a:spcBef>
                        <a:spcAft>
                          <a:spcPts val="0"/>
                        </a:spcAft>
                      </a:pPr>
                      <a:r>
                        <a:rPr lang="en-US" sz="1800">
                          <a:effectLst/>
                        </a:rPr>
                        <a:t>5</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a:txBody>
                    <a:bodyPr/>
                    <a:lstStyle/>
                    <a:p>
                      <a:pPr marL="0" marR="0" algn="r">
                        <a:lnSpc>
                          <a:spcPct val="107000"/>
                        </a:lnSpc>
                        <a:spcBef>
                          <a:spcPts val="0"/>
                        </a:spcBef>
                        <a:spcAft>
                          <a:spcPts val="0"/>
                        </a:spcAft>
                      </a:pPr>
                      <a:r>
                        <a:rPr lang="en-US" sz="1800">
                          <a:effectLst/>
                        </a:rPr>
                        <a:t>0.69</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a:txBody>
                    <a:bodyPr/>
                    <a:lstStyle/>
                    <a:p>
                      <a:pPr marL="0" marR="0" algn="r">
                        <a:lnSpc>
                          <a:spcPct val="107000"/>
                        </a:lnSpc>
                        <a:spcBef>
                          <a:spcPts val="0"/>
                        </a:spcBef>
                        <a:spcAft>
                          <a:spcPts val="0"/>
                        </a:spcAft>
                      </a:pPr>
                      <a:r>
                        <a:rPr lang="en-US" sz="1800" b="0" dirty="0">
                          <a:solidFill>
                            <a:srgbClr val="FF0000"/>
                          </a:solidFill>
                          <a:effectLst/>
                        </a:rPr>
                        <a:t>-</a:t>
                      </a:r>
                      <a:r>
                        <a:rPr lang="en-US" sz="1800" b="1" dirty="0">
                          <a:solidFill>
                            <a:srgbClr val="FF0000"/>
                          </a:solidFill>
                          <a:effectLst/>
                        </a:rPr>
                        <a:t>0.31</a:t>
                      </a:r>
                      <a:endParaRPr lang="en-US"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a:txBody>
                    <a:bodyPr/>
                    <a:lstStyle/>
                    <a:p>
                      <a:pPr marL="0" marR="0" algn="r">
                        <a:lnSpc>
                          <a:spcPct val="107000"/>
                        </a:lnSpc>
                        <a:spcBef>
                          <a:spcPts val="0"/>
                        </a:spcBef>
                        <a:spcAft>
                          <a:spcPts val="0"/>
                        </a:spcAft>
                      </a:pPr>
                      <a:r>
                        <a:rPr lang="en-US" sz="1800" dirty="0">
                          <a:effectLst/>
                        </a:rPr>
                        <a:t>17</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tc>
                  <a:txBody>
                    <a:bodyPr/>
                    <a:lstStyle/>
                    <a:p>
                      <a:pPr marL="0" marR="0" algn="r">
                        <a:lnSpc>
                          <a:spcPct val="107000"/>
                        </a:lnSpc>
                        <a:spcBef>
                          <a:spcPts val="0"/>
                        </a:spcBef>
                        <a:spcAft>
                          <a:spcPts val="0"/>
                        </a:spcAft>
                      </a:pPr>
                      <a:r>
                        <a:rPr lang="en-US" sz="1800" dirty="0">
                          <a:effectLst/>
                        </a:rPr>
                        <a:t>1.04</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tc>
                  <a:txBody>
                    <a:bodyPr/>
                    <a:lstStyle/>
                    <a:p>
                      <a:pPr marL="0" marR="0" algn="r">
                        <a:lnSpc>
                          <a:spcPct val="107000"/>
                        </a:lnSpc>
                        <a:spcBef>
                          <a:spcPts val="0"/>
                        </a:spcBef>
                        <a:spcAft>
                          <a:spcPts val="0"/>
                        </a:spcAft>
                      </a:pPr>
                      <a:r>
                        <a:rPr lang="en-US" sz="1800" dirty="0">
                          <a:effectLst/>
                        </a:rPr>
                        <a:t>5</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tc>
                  <a:txBody>
                    <a:bodyPr/>
                    <a:lstStyle/>
                    <a:p>
                      <a:pPr marL="0" marR="0" algn="r">
                        <a:lnSpc>
                          <a:spcPct val="107000"/>
                        </a:lnSpc>
                        <a:spcBef>
                          <a:spcPts val="0"/>
                        </a:spcBef>
                        <a:spcAft>
                          <a:spcPts val="0"/>
                        </a:spcAft>
                      </a:pPr>
                      <a:r>
                        <a:rPr lang="en-US" sz="1800" dirty="0">
                          <a:effectLst/>
                        </a:rPr>
                        <a:t>0.73</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tc>
                  <a:txBody>
                    <a:bodyPr/>
                    <a:lstStyle/>
                    <a:p>
                      <a:pPr marL="0" marR="0" algn="r">
                        <a:lnSpc>
                          <a:spcPct val="107000"/>
                        </a:lnSpc>
                        <a:spcBef>
                          <a:spcPts val="0"/>
                        </a:spcBef>
                        <a:spcAft>
                          <a:spcPts val="0"/>
                        </a:spcAft>
                      </a:pPr>
                      <a:r>
                        <a:rPr lang="en-US" sz="1800" b="1" dirty="0">
                          <a:solidFill>
                            <a:srgbClr val="FF0000"/>
                          </a:solidFill>
                          <a:effectLst/>
                        </a:rPr>
                        <a:t>-0.31</a:t>
                      </a:r>
                      <a:endParaRPr lang="en-US"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extLst>
                  <a:ext uri="{0D108BD9-81ED-4DB2-BD59-A6C34878D82A}">
                    <a16:rowId xmlns:a16="http://schemas.microsoft.com/office/drawing/2014/main" val="959771155"/>
                  </a:ext>
                </a:extLst>
              </a:tr>
              <a:tr h="400626">
                <a:tc>
                  <a:txBody>
                    <a:bodyPr/>
                    <a:lstStyle/>
                    <a:p>
                      <a:pPr marL="0" marR="0">
                        <a:lnSpc>
                          <a:spcPct val="107000"/>
                        </a:lnSpc>
                        <a:spcBef>
                          <a:spcPts val="0"/>
                        </a:spcBef>
                        <a:spcAft>
                          <a:spcPts val="0"/>
                        </a:spcAft>
                      </a:pPr>
                      <a:r>
                        <a:rPr lang="en-US" sz="1800" dirty="0">
                          <a:effectLst/>
                        </a:rPr>
                        <a:t>CoS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07000"/>
                        </a:lnSpc>
                        <a:spcBef>
                          <a:spcPts val="0"/>
                        </a:spcBef>
                        <a:spcAft>
                          <a:spcPts val="0"/>
                        </a:spcAft>
                      </a:pPr>
                      <a:r>
                        <a:rPr lang="en-US" sz="1800">
                          <a:effectLst/>
                        </a:rPr>
                        <a:t>52</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800">
                          <a:effectLst/>
                        </a:rPr>
                        <a:t>0.41</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800" dirty="0">
                          <a:effectLst/>
                        </a:rPr>
                        <a:t>61</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800" dirty="0">
                          <a:effectLst/>
                        </a:rPr>
                        <a:t>2.77</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800" b="1" dirty="0">
                          <a:solidFill>
                            <a:schemeClr val="tx1"/>
                          </a:solidFill>
                          <a:effectLst/>
                        </a:rPr>
                        <a:t>2.36</a:t>
                      </a:r>
                      <a:endParaRPr lang="en-US"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800">
                          <a:effectLst/>
                        </a:rPr>
                        <a:t>53</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a:txBody>
                    <a:bodyPr/>
                    <a:lstStyle/>
                    <a:p>
                      <a:pPr marL="0" marR="0" algn="r">
                        <a:lnSpc>
                          <a:spcPct val="107000"/>
                        </a:lnSpc>
                        <a:spcBef>
                          <a:spcPts val="0"/>
                        </a:spcBef>
                        <a:spcAft>
                          <a:spcPts val="0"/>
                        </a:spcAft>
                      </a:pPr>
                      <a:r>
                        <a:rPr lang="en-US" sz="1800">
                          <a:effectLst/>
                        </a:rPr>
                        <a:t>0.43</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a:txBody>
                    <a:bodyPr/>
                    <a:lstStyle/>
                    <a:p>
                      <a:pPr marL="0" marR="0" algn="r">
                        <a:lnSpc>
                          <a:spcPct val="107000"/>
                        </a:lnSpc>
                        <a:spcBef>
                          <a:spcPts val="0"/>
                        </a:spcBef>
                        <a:spcAft>
                          <a:spcPts val="0"/>
                        </a:spcAft>
                      </a:pPr>
                      <a:r>
                        <a:rPr lang="en-US" sz="1800">
                          <a:effectLst/>
                        </a:rPr>
                        <a:t>63</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a:txBody>
                    <a:bodyPr/>
                    <a:lstStyle/>
                    <a:p>
                      <a:pPr marL="0" marR="0" algn="r">
                        <a:lnSpc>
                          <a:spcPct val="107000"/>
                        </a:lnSpc>
                        <a:spcBef>
                          <a:spcPts val="0"/>
                        </a:spcBef>
                        <a:spcAft>
                          <a:spcPts val="0"/>
                        </a:spcAft>
                      </a:pPr>
                      <a:r>
                        <a:rPr lang="en-US" sz="1800">
                          <a:effectLst/>
                        </a:rPr>
                        <a:t>3.01</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a:txBody>
                    <a:bodyPr/>
                    <a:lstStyle/>
                    <a:p>
                      <a:pPr marL="0" marR="0" algn="r">
                        <a:lnSpc>
                          <a:spcPct val="107000"/>
                        </a:lnSpc>
                        <a:spcBef>
                          <a:spcPts val="0"/>
                        </a:spcBef>
                        <a:spcAft>
                          <a:spcPts val="0"/>
                        </a:spcAft>
                      </a:pPr>
                      <a:r>
                        <a:rPr lang="en-US" sz="1800" b="1" dirty="0">
                          <a:effectLst/>
                        </a:rPr>
                        <a:t>2.58</a:t>
                      </a:r>
                      <a:endParaRPr lang="en-US"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a:txBody>
                    <a:bodyPr/>
                    <a:lstStyle/>
                    <a:p>
                      <a:pPr marL="0" marR="0" algn="r">
                        <a:lnSpc>
                          <a:spcPct val="107000"/>
                        </a:lnSpc>
                        <a:spcBef>
                          <a:spcPts val="0"/>
                        </a:spcBef>
                        <a:spcAft>
                          <a:spcPts val="0"/>
                        </a:spcAft>
                      </a:pPr>
                      <a:r>
                        <a:rPr lang="en-US" sz="1800">
                          <a:effectLst/>
                        </a:rPr>
                        <a:t>52</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tc>
                  <a:txBody>
                    <a:bodyPr/>
                    <a:lstStyle/>
                    <a:p>
                      <a:pPr marL="0" marR="0" algn="r">
                        <a:lnSpc>
                          <a:spcPct val="107000"/>
                        </a:lnSpc>
                        <a:spcBef>
                          <a:spcPts val="0"/>
                        </a:spcBef>
                        <a:spcAft>
                          <a:spcPts val="0"/>
                        </a:spcAft>
                      </a:pPr>
                      <a:r>
                        <a:rPr lang="en-US" sz="1800" dirty="0">
                          <a:effectLst/>
                        </a:rPr>
                        <a:t>0.65</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tc>
                  <a:txBody>
                    <a:bodyPr/>
                    <a:lstStyle/>
                    <a:p>
                      <a:pPr marL="0" marR="0" algn="r">
                        <a:lnSpc>
                          <a:spcPct val="107000"/>
                        </a:lnSpc>
                        <a:spcBef>
                          <a:spcPts val="0"/>
                        </a:spcBef>
                        <a:spcAft>
                          <a:spcPts val="0"/>
                        </a:spcAft>
                      </a:pPr>
                      <a:r>
                        <a:rPr lang="en-US" sz="1800">
                          <a:effectLst/>
                        </a:rPr>
                        <a:t>65</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tc>
                  <a:txBody>
                    <a:bodyPr/>
                    <a:lstStyle/>
                    <a:p>
                      <a:pPr marL="0" marR="0" algn="r">
                        <a:lnSpc>
                          <a:spcPct val="107000"/>
                        </a:lnSpc>
                        <a:spcBef>
                          <a:spcPts val="0"/>
                        </a:spcBef>
                        <a:spcAft>
                          <a:spcPts val="0"/>
                        </a:spcAft>
                      </a:pPr>
                      <a:r>
                        <a:rPr lang="en-US" sz="1800" dirty="0">
                          <a:effectLst/>
                        </a:rPr>
                        <a:t>3.33</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tc>
                  <a:txBody>
                    <a:bodyPr/>
                    <a:lstStyle/>
                    <a:p>
                      <a:pPr marL="0" marR="0" algn="r">
                        <a:lnSpc>
                          <a:spcPct val="107000"/>
                        </a:lnSpc>
                        <a:spcBef>
                          <a:spcPts val="0"/>
                        </a:spcBef>
                        <a:spcAft>
                          <a:spcPts val="0"/>
                        </a:spcAft>
                      </a:pPr>
                      <a:r>
                        <a:rPr lang="en-US" sz="1800" b="1" dirty="0">
                          <a:effectLst/>
                        </a:rPr>
                        <a:t>2.68</a:t>
                      </a:r>
                      <a:endParaRPr lang="en-US"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extLst>
                  <a:ext uri="{0D108BD9-81ED-4DB2-BD59-A6C34878D82A}">
                    <a16:rowId xmlns:a16="http://schemas.microsoft.com/office/drawing/2014/main" val="1809706734"/>
                  </a:ext>
                </a:extLst>
              </a:tr>
              <a:tr h="400626">
                <a:tc>
                  <a:txBody>
                    <a:bodyPr/>
                    <a:lstStyle/>
                    <a:p>
                      <a:pPr marL="0" marR="0">
                        <a:lnSpc>
                          <a:spcPct val="107000"/>
                        </a:lnSpc>
                        <a:spcBef>
                          <a:spcPts val="0"/>
                        </a:spcBef>
                        <a:spcAft>
                          <a:spcPts val="0"/>
                        </a:spcAft>
                      </a:pPr>
                      <a:r>
                        <a:rPr lang="en-US" sz="1800" dirty="0">
                          <a:effectLst/>
                        </a:rPr>
                        <a:t>Rayons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07000"/>
                        </a:lnSpc>
                        <a:spcBef>
                          <a:spcPts val="0"/>
                        </a:spcBef>
                        <a:spcAft>
                          <a:spcPts val="0"/>
                        </a:spcAft>
                      </a:pPr>
                      <a:r>
                        <a:rPr lang="en-US" sz="1800">
                          <a:effectLst/>
                        </a:rPr>
                        <a:t>380</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800" b="1" dirty="0">
                          <a:effectLst/>
                        </a:rPr>
                        <a:t>4.09</a:t>
                      </a:r>
                      <a:endParaRPr lang="en-US"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800">
                          <a:effectLst/>
                        </a:rPr>
                        <a:t>34</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800" dirty="0">
                          <a:effectLst/>
                        </a:rPr>
                        <a:t>0.29</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800" b="1" dirty="0">
                          <a:solidFill>
                            <a:srgbClr val="FF0000"/>
                          </a:solidFill>
                          <a:effectLst/>
                        </a:rPr>
                        <a:t>-3.79</a:t>
                      </a:r>
                      <a:endParaRPr lang="en-US"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800">
                          <a:effectLst/>
                        </a:rPr>
                        <a:t>368</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a:txBody>
                    <a:bodyPr/>
                    <a:lstStyle/>
                    <a:p>
                      <a:pPr marL="0" marR="0" algn="r">
                        <a:lnSpc>
                          <a:spcPct val="107000"/>
                        </a:lnSpc>
                        <a:spcBef>
                          <a:spcPts val="0"/>
                        </a:spcBef>
                        <a:spcAft>
                          <a:spcPts val="0"/>
                        </a:spcAft>
                      </a:pPr>
                      <a:r>
                        <a:rPr lang="en-US" sz="1800" b="1" dirty="0">
                          <a:effectLst/>
                        </a:rPr>
                        <a:t>4.00</a:t>
                      </a:r>
                      <a:endParaRPr lang="en-US"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a:txBody>
                    <a:bodyPr/>
                    <a:lstStyle/>
                    <a:p>
                      <a:pPr marL="0" marR="0" algn="r">
                        <a:lnSpc>
                          <a:spcPct val="107000"/>
                        </a:lnSpc>
                        <a:spcBef>
                          <a:spcPts val="0"/>
                        </a:spcBef>
                        <a:spcAft>
                          <a:spcPts val="0"/>
                        </a:spcAft>
                      </a:pPr>
                      <a:r>
                        <a:rPr lang="en-US" sz="1800">
                          <a:effectLst/>
                        </a:rPr>
                        <a:t>38</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a:txBody>
                    <a:bodyPr/>
                    <a:lstStyle/>
                    <a:p>
                      <a:pPr marL="0" marR="0" algn="r">
                        <a:lnSpc>
                          <a:spcPct val="107000"/>
                        </a:lnSpc>
                        <a:spcBef>
                          <a:spcPts val="0"/>
                        </a:spcBef>
                        <a:spcAft>
                          <a:spcPts val="0"/>
                        </a:spcAft>
                      </a:pPr>
                      <a:r>
                        <a:rPr lang="en-US" sz="1800">
                          <a:effectLst/>
                        </a:rPr>
                        <a:t>0.41</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a:txBody>
                    <a:bodyPr/>
                    <a:lstStyle/>
                    <a:p>
                      <a:pPr marL="0" marR="0" algn="r">
                        <a:lnSpc>
                          <a:spcPct val="107000"/>
                        </a:lnSpc>
                        <a:spcBef>
                          <a:spcPts val="0"/>
                        </a:spcBef>
                        <a:spcAft>
                          <a:spcPts val="0"/>
                        </a:spcAft>
                      </a:pPr>
                      <a:r>
                        <a:rPr lang="en-US" sz="1800" b="1" dirty="0">
                          <a:solidFill>
                            <a:srgbClr val="FF0000"/>
                          </a:solidFill>
                          <a:effectLst/>
                        </a:rPr>
                        <a:t>-3.60</a:t>
                      </a:r>
                      <a:endParaRPr lang="en-US"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a:txBody>
                    <a:bodyPr/>
                    <a:lstStyle/>
                    <a:p>
                      <a:pPr marL="0" marR="0" algn="r">
                        <a:lnSpc>
                          <a:spcPct val="107000"/>
                        </a:lnSpc>
                        <a:spcBef>
                          <a:spcPts val="0"/>
                        </a:spcBef>
                        <a:spcAft>
                          <a:spcPts val="0"/>
                        </a:spcAft>
                      </a:pPr>
                      <a:r>
                        <a:rPr lang="en-US" sz="1800">
                          <a:effectLst/>
                        </a:rPr>
                        <a:t>356</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tc>
                  <a:txBody>
                    <a:bodyPr/>
                    <a:lstStyle/>
                    <a:p>
                      <a:pPr marL="0" marR="0" algn="r">
                        <a:lnSpc>
                          <a:spcPct val="107000"/>
                        </a:lnSpc>
                        <a:spcBef>
                          <a:spcPts val="0"/>
                        </a:spcBef>
                        <a:spcAft>
                          <a:spcPts val="0"/>
                        </a:spcAft>
                      </a:pPr>
                      <a:r>
                        <a:rPr lang="en-US" sz="1800" b="1" dirty="0">
                          <a:effectLst/>
                        </a:rPr>
                        <a:t>4.35</a:t>
                      </a:r>
                      <a:endParaRPr lang="en-US" sz="18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tc>
                  <a:txBody>
                    <a:bodyPr/>
                    <a:lstStyle/>
                    <a:p>
                      <a:pPr marL="0" marR="0" algn="r">
                        <a:lnSpc>
                          <a:spcPct val="107000"/>
                        </a:lnSpc>
                        <a:spcBef>
                          <a:spcPts val="0"/>
                        </a:spcBef>
                        <a:spcAft>
                          <a:spcPts val="0"/>
                        </a:spcAft>
                      </a:pPr>
                      <a:r>
                        <a:rPr lang="en-US" sz="1800">
                          <a:effectLst/>
                        </a:rPr>
                        <a:t>45</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tc>
                  <a:txBody>
                    <a:bodyPr/>
                    <a:lstStyle/>
                    <a:p>
                      <a:pPr marL="0" marR="0" algn="r">
                        <a:lnSpc>
                          <a:spcPct val="107000"/>
                        </a:lnSpc>
                        <a:spcBef>
                          <a:spcPts val="0"/>
                        </a:spcBef>
                        <a:spcAft>
                          <a:spcPts val="0"/>
                        </a:spcAft>
                      </a:pPr>
                      <a:r>
                        <a:rPr lang="en-US" sz="1800" dirty="0">
                          <a:effectLst/>
                        </a:rPr>
                        <a:t>0.50</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tc>
                  <a:txBody>
                    <a:bodyPr/>
                    <a:lstStyle/>
                    <a:p>
                      <a:pPr marL="0" marR="0" algn="r">
                        <a:lnSpc>
                          <a:spcPct val="107000"/>
                        </a:lnSpc>
                        <a:spcBef>
                          <a:spcPts val="0"/>
                        </a:spcBef>
                        <a:spcAft>
                          <a:spcPts val="0"/>
                        </a:spcAft>
                      </a:pPr>
                      <a:r>
                        <a:rPr lang="en-US" sz="1800" b="1" dirty="0">
                          <a:solidFill>
                            <a:srgbClr val="FF0000"/>
                          </a:solidFill>
                          <a:effectLst/>
                        </a:rPr>
                        <a:t>-3.84</a:t>
                      </a:r>
                      <a:endParaRPr lang="en-US"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extLst>
                  <a:ext uri="{0D108BD9-81ED-4DB2-BD59-A6C34878D82A}">
                    <a16:rowId xmlns:a16="http://schemas.microsoft.com/office/drawing/2014/main" val="4243034306"/>
                  </a:ext>
                </a:extLst>
              </a:tr>
              <a:tr h="374222">
                <a:tc>
                  <a:txBody>
                    <a:bodyPr/>
                    <a:lstStyle/>
                    <a:p>
                      <a:pPr marL="0" marR="0">
                        <a:lnSpc>
                          <a:spcPct val="107000"/>
                        </a:lnSpc>
                        <a:spcBef>
                          <a:spcPts val="0"/>
                        </a:spcBef>
                        <a:spcAft>
                          <a:spcPts val="0"/>
                        </a:spcAft>
                      </a:pPr>
                      <a:r>
                        <a:rPr lang="en-US" sz="1800" dirty="0">
                          <a:effectLst/>
                        </a:rPr>
                        <a:t>OTH</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07000"/>
                        </a:lnSpc>
                        <a:spcBef>
                          <a:spcPts val="0"/>
                        </a:spcBef>
                        <a:spcAft>
                          <a:spcPts val="0"/>
                        </a:spcAft>
                      </a:pPr>
                      <a:r>
                        <a:rPr lang="en-US" sz="1800">
                          <a:effectLst/>
                        </a:rPr>
                        <a:t>125</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800">
                          <a:effectLst/>
                        </a:rPr>
                        <a:t>0.36</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800">
                          <a:effectLst/>
                        </a:rPr>
                        <a:t>22</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800">
                          <a:effectLst/>
                        </a:rPr>
                        <a:t>0.08</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800" b="1" dirty="0">
                          <a:solidFill>
                            <a:srgbClr val="FF0000"/>
                          </a:solidFill>
                          <a:effectLst/>
                        </a:rPr>
                        <a:t>-0.27</a:t>
                      </a:r>
                      <a:endParaRPr lang="en-US"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800" dirty="0">
                          <a:effectLst/>
                        </a:rPr>
                        <a:t>298</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a:txBody>
                    <a:bodyPr/>
                    <a:lstStyle/>
                    <a:p>
                      <a:pPr marL="0" marR="0" algn="r">
                        <a:lnSpc>
                          <a:spcPct val="107000"/>
                        </a:lnSpc>
                        <a:spcBef>
                          <a:spcPts val="0"/>
                        </a:spcBef>
                        <a:spcAft>
                          <a:spcPts val="0"/>
                        </a:spcAft>
                      </a:pPr>
                      <a:r>
                        <a:rPr lang="en-US" sz="1800">
                          <a:effectLst/>
                        </a:rPr>
                        <a:t>0.84</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a:txBody>
                    <a:bodyPr/>
                    <a:lstStyle/>
                    <a:p>
                      <a:pPr marL="0" marR="0" algn="r">
                        <a:lnSpc>
                          <a:spcPct val="107000"/>
                        </a:lnSpc>
                        <a:spcBef>
                          <a:spcPts val="0"/>
                        </a:spcBef>
                        <a:spcAft>
                          <a:spcPts val="0"/>
                        </a:spcAft>
                      </a:pPr>
                      <a:r>
                        <a:rPr lang="en-US" sz="1800">
                          <a:effectLst/>
                        </a:rPr>
                        <a:t>48</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a:txBody>
                    <a:bodyPr/>
                    <a:lstStyle/>
                    <a:p>
                      <a:pPr marL="0" marR="0" algn="r">
                        <a:lnSpc>
                          <a:spcPct val="107000"/>
                        </a:lnSpc>
                        <a:spcBef>
                          <a:spcPts val="0"/>
                        </a:spcBef>
                        <a:spcAft>
                          <a:spcPts val="0"/>
                        </a:spcAft>
                      </a:pPr>
                      <a:r>
                        <a:rPr lang="en-US" sz="1800">
                          <a:effectLst/>
                        </a:rPr>
                        <a:t>0.17</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a:txBody>
                    <a:bodyPr/>
                    <a:lstStyle/>
                    <a:p>
                      <a:pPr marL="0" marR="0" algn="r">
                        <a:lnSpc>
                          <a:spcPct val="107000"/>
                        </a:lnSpc>
                        <a:spcBef>
                          <a:spcPts val="0"/>
                        </a:spcBef>
                        <a:spcAft>
                          <a:spcPts val="0"/>
                        </a:spcAft>
                      </a:pPr>
                      <a:r>
                        <a:rPr lang="en-US" sz="1800" b="1" dirty="0">
                          <a:solidFill>
                            <a:srgbClr val="FF0000"/>
                          </a:solidFill>
                          <a:effectLst/>
                        </a:rPr>
                        <a:t>-0.67</a:t>
                      </a:r>
                      <a:endParaRPr lang="en-US"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a:txBody>
                    <a:bodyPr/>
                    <a:lstStyle/>
                    <a:p>
                      <a:pPr marL="0" marR="0" algn="r">
                        <a:lnSpc>
                          <a:spcPct val="107000"/>
                        </a:lnSpc>
                        <a:spcBef>
                          <a:spcPts val="0"/>
                        </a:spcBef>
                        <a:spcAft>
                          <a:spcPts val="0"/>
                        </a:spcAft>
                      </a:pPr>
                      <a:r>
                        <a:rPr lang="en-US" sz="1800" dirty="0">
                          <a:effectLst/>
                        </a:rPr>
                        <a:t>497</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tc>
                  <a:txBody>
                    <a:bodyPr/>
                    <a:lstStyle/>
                    <a:p>
                      <a:pPr marL="0" marR="0" algn="r">
                        <a:lnSpc>
                          <a:spcPct val="107000"/>
                        </a:lnSpc>
                        <a:spcBef>
                          <a:spcPts val="0"/>
                        </a:spcBef>
                        <a:spcAft>
                          <a:spcPts val="0"/>
                        </a:spcAft>
                      </a:pPr>
                      <a:r>
                        <a:rPr lang="en-US" sz="1800">
                          <a:effectLst/>
                        </a:rPr>
                        <a:t>1.90</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tc>
                  <a:txBody>
                    <a:bodyPr/>
                    <a:lstStyle/>
                    <a:p>
                      <a:pPr marL="0" marR="0" algn="ctr">
                        <a:lnSpc>
                          <a:spcPct val="107000"/>
                        </a:lnSpc>
                        <a:spcBef>
                          <a:spcPts val="0"/>
                        </a:spcBef>
                        <a:spcAft>
                          <a:spcPts val="0"/>
                        </a:spcAft>
                      </a:pPr>
                      <a:r>
                        <a:rPr lang="en-US" sz="1800">
                          <a:effectLst/>
                        </a:rPr>
                        <a:t>106</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tc>
                  <a:txBody>
                    <a:bodyPr/>
                    <a:lstStyle/>
                    <a:p>
                      <a:pPr marL="0" marR="0" algn="r">
                        <a:lnSpc>
                          <a:spcPct val="107000"/>
                        </a:lnSpc>
                        <a:spcBef>
                          <a:spcPts val="0"/>
                        </a:spcBef>
                        <a:spcAft>
                          <a:spcPts val="0"/>
                        </a:spcAft>
                      </a:pPr>
                      <a:r>
                        <a:rPr lang="en-US" sz="1800" dirty="0">
                          <a:effectLst/>
                        </a:rPr>
                        <a:t>0.50</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tc>
                  <a:txBody>
                    <a:bodyPr/>
                    <a:lstStyle/>
                    <a:p>
                      <a:pPr marL="0" marR="0" algn="r">
                        <a:lnSpc>
                          <a:spcPct val="107000"/>
                        </a:lnSpc>
                        <a:spcBef>
                          <a:spcPts val="0"/>
                        </a:spcBef>
                        <a:spcAft>
                          <a:spcPts val="0"/>
                        </a:spcAft>
                      </a:pPr>
                      <a:r>
                        <a:rPr lang="en-US" sz="1800" b="1" dirty="0">
                          <a:solidFill>
                            <a:srgbClr val="FF0000"/>
                          </a:solidFill>
                          <a:effectLst/>
                        </a:rPr>
                        <a:t>-1.40</a:t>
                      </a:r>
                      <a:endParaRPr lang="en-US"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extLst>
                  <a:ext uri="{0D108BD9-81ED-4DB2-BD59-A6C34878D82A}">
                    <a16:rowId xmlns:a16="http://schemas.microsoft.com/office/drawing/2014/main" val="1378582472"/>
                  </a:ext>
                </a:extLst>
              </a:tr>
              <a:tr h="390525">
                <a:tc>
                  <a:txBody>
                    <a:bodyPr/>
                    <a:lstStyle/>
                    <a:p>
                      <a:pPr marL="0" marR="0">
                        <a:lnSpc>
                          <a:spcPct val="107000"/>
                        </a:lnSpc>
                        <a:spcBef>
                          <a:spcPts val="0"/>
                        </a:spcBef>
                        <a:spcAft>
                          <a:spcPts val="0"/>
                        </a:spcAft>
                      </a:pPr>
                      <a:r>
                        <a:rPr lang="en-US" sz="1800" dirty="0">
                          <a:effectLst/>
                        </a:rPr>
                        <a:t>Total</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07000"/>
                        </a:lnSpc>
                        <a:spcBef>
                          <a:spcPts val="0"/>
                        </a:spcBef>
                        <a:spcAft>
                          <a:spcPts val="0"/>
                        </a:spcAft>
                      </a:pPr>
                      <a:r>
                        <a:rPr lang="en-US" sz="1800">
                          <a:effectLst/>
                        </a:rPr>
                        <a:t>575</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800">
                          <a:effectLst/>
                        </a:rPr>
                        <a:t>5.88</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800">
                          <a:effectLst/>
                        </a:rPr>
                        <a:t>123</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800">
                          <a:effectLst/>
                        </a:rPr>
                        <a:t>3.81</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800" b="1" dirty="0">
                          <a:solidFill>
                            <a:srgbClr val="FF0000"/>
                          </a:solidFill>
                          <a:effectLst/>
                        </a:rPr>
                        <a:t>-2.08</a:t>
                      </a:r>
                      <a:endParaRPr lang="en-US"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800" dirty="0">
                          <a:effectLst/>
                        </a:rPr>
                        <a:t>731</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a:txBody>
                    <a:bodyPr/>
                    <a:lstStyle/>
                    <a:p>
                      <a:pPr marL="0" marR="0" algn="r">
                        <a:lnSpc>
                          <a:spcPct val="107000"/>
                        </a:lnSpc>
                        <a:spcBef>
                          <a:spcPts val="0"/>
                        </a:spcBef>
                        <a:spcAft>
                          <a:spcPts val="0"/>
                        </a:spcAft>
                      </a:pPr>
                      <a:r>
                        <a:rPr lang="en-US" sz="1800" dirty="0">
                          <a:effectLst/>
                        </a:rPr>
                        <a:t>6.27</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a:txBody>
                    <a:bodyPr/>
                    <a:lstStyle/>
                    <a:p>
                      <a:pPr marL="0" marR="0">
                        <a:lnSpc>
                          <a:spcPct val="107000"/>
                        </a:lnSpc>
                        <a:spcBef>
                          <a:spcPts val="0"/>
                        </a:spcBef>
                        <a:spcAft>
                          <a:spcPts val="0"/>
                        </a:spcAft>
                      </a:pPr>
                      <a:r>
                        <a:rPr lang="en-US" sz="1800" dirty="0">
                          <a:effectLst/>
                        </a:rPr>
                        <a:t>154</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a:txBody>
                    <a:bodyPr/>
                    <a:lstStyle/>
                    <a:p>
                      <a:pPr marL="0" marR="0" algn="r">
                        <a:lnSpc>
                          <a:spcPct val="107000"/>
                        </a:lnSpc>
                        <a:spcBef>
                          <a:spcPts val="0"/>
                        </a:spcBef>
                        <a:spcAft>
                          <a:spcPts val="0"/>
                        </a:spcAft>
                      </a:pPr>
                      <a:r>
                        <a:rPr lang="en-US" sz="1800" dirty="0">
                          <a:effectLst/>
                        </a:rPr>
                        <a:t>4.28</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a:txBody>
                    <a:bodyPr/>
                    <a:lstStyle/>
                    <a:p>
                      <a:pPr marL="0" marR="0" algn="r">
                        <a:lnSpc>
                          <a:spcPct val="107000"/>
                        </a:lnSpc>
                        <a:spcBef>
                          <a:spcPts val="0"/>
                        </a:spcBef>
                        <a:spcAft>
                          <a:spcPts val="0"/>
                        </a:spcAft>
                      </a:pPr>
                      <a:r>
                        <a:rPr lang="en-US" sz="1800" b="1" dirty="0">
                          <a:solidFill>
                            <a:srgbClr val="FF0000"/>
                          </a:solidFill>
                          <a:effectLst/>
                        </a:rPr>
                        <a:t>-2.00</a:t>
                      </a:r>
                      <a:endParaRPr lang="en-US"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6">
                        <a:lumMod val="40000"/>
                        <a:lumOff val="60000"/>
                      </a:schemeClr>
                    </a:solidFill>
                  </a:tcPr>
                </a:tc>
                <a:tc>
                  <a:txBody>
                    <a:bodyPr/>
                    <a:lstStyle/>
                    <a:p>
                      <a:pPr marL="0" marR="0" algn="r">
                        <a:lnSpc>
                          <a:spcPct val="107000"/>
                        </a:lnSpc>
                        <a:spcBef>
                          <a:spcPts val="0"/>
                        </a:spcBef>
                        <a:spcAft>
                          <a:spcPts val="0"/>
                        </a:spcAft>
                      </a:pPr>
                      <a:r>
                        <a:rPr lang="en-US" sz="1800" dirty="0">
                          <a:effectLst/>
                        </a:rPr>
                        <a:t>922</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tc>
                  <a:txBody>
                    <a:bodyPr/>
                    <a:lstStyle/>
                    <a:p>
                      <a:pPr marL="0" marR="0" algn="r">
                        <a:lnSpc>
                          <a:spcPct val="107000"/>
                        </a:lnSpc>
                        <a:spcBef>
                          <a:spcPts val="0"/>
                        </a:spcBef>
                        <a:spcAft>
                          <a:spcPts val="0"/>
                        </a:spcAft>
                      </a:pPr>
                      <a:r>
                        <a:rPr lang="en-US" sz="1800">
                          <a:effectLst/>
                        </a:rPr>
                        <a:t>7.93</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tc>
                  <a:txBody>
                    <a:bodyPr/>
                    <a:lstStyle/>
                    <a:p>
                      <a:pPr marL="0" marR="0" algn="ctr">
                        <a:lnSpc>
                          <a:spcPct val="107000"/>
                        </a:lnSpc>
                        <a:spcBef>
                          <a:spcPts val="0"/>
                        </a:spcBef>
                        <a:spcAft>
                          <a:spcPts val="0"/>
                        </a:spcAft>
                      </a:pPr>
                      <a:r>
                        <a:rPr lang="en-US" sz="1800">
                          <a:effectLst/>
                        </a:rPr>
                        <a:t>221</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tc>
                  <a:txBody>
                    <a:bodyPr/>
                    <a:lstStyle/>
                    <a:p>
                      <a:pPr marL="0" marR="0" algn="r">
                        <a:lnSpc>
                          <a:spcPct val="107000"/>
                        </a:lnSpc>
                        <a:spcBef>
                          <a:spcPts val="0"/>
                        </a:spcBef>
                        <a:spcAft>
                          <a:spcPts val="0"/>
                        </a:spcAft>
                      </a:pPr>
                      <a:r>
                        <a:rPr lang="en-US" sz="1800" dirty="0">
                          <a:effectLst/>
                        </a:rPr>
                        <a:t>5.07</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tc>
                  <a:txBody>
                    <a:bodyPr/>
                    <a:lstStyle/>
                    <a:p>
                      <a:pPr marL="0" marR="0" algn="r">
                        <a:lnSpc>
                          <a:spcPct val="107000"/>
                        </a:lnSpc>
                        <a:spcBef>
                          <a:spcPts val="0"/>
                        </a:spcBef>
                        <a:spcAft>
                          <a:spcPts val="0"/>
                        </a:spcAft>
                      </a:pPr>
                      <a:r>
                        <a:rPr lang="en-US" sz="1800" b="1" dirty="0">
                          <a:solidFill>
                            <a:srgbClr val="FF0000"/>
                          </a:solidFill>
                          <a:effectLst/>
                        </a:rPr>
                        <a:t>-2.86</a:t>
                      </a:r>
                      <a:endParaRPr lang="en-US"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solidFill>
                      <a:schemeClr val="accent5">
                        <a:lumMod val="40000"/>
                        <a:lumOff val="60000"/>
                      </a:schemeClr>
                    </a:solidFill>
                  </a:tcPr>
                </a:tc>
                <a:extLst>
                  <a:ext uri="{0D108BD9-81ED-4DB2-BD59-A6C34878D82A}">
                    <a16:rowId xmlns:a16="http://schemas.microsoft.com/office/drawing/2014/main" val="1491496932"/>
                  </a:ext>
                </a:extLst>
              </a:tr>
              <a:tr h="670648">
                <a:tc gridSpan="5">
                  <a:txBody>
                    <a:bodyPr/>
                    <a:lstStyle/>
                    <a:p>
                      <a:pPr marL="0" marR="0" algn="ctr">
                        <a:lnSpc>
                          <a:spcPct val="107000"/>
                        </a:lnSpc>
                        <a:spcBef>
                          <a:spcPts val="0"/>
                        </a:spcBef>
                        <a:spcAft>
                          <a:spcPts val="0"/>
                        </a:spcAft>
                      </a:pPr>
                      <a:r>
                        <a:rPr lang="en-US" sz="1800" dirty="0">
                          <a:effectLst/>
                        </a:rPr>
                        <a:t>Cost of Equalization to the National Government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r">
                        <a:lnSpc>
                          <a:spcPct val="107000"/>
                        </a:lnSpc>
                        <a:spcBef>
                          <a:spcPts val="0"/>
                        </a:spcBef>
                        <a:spcAft>
                          <a:spcPts val="0"/>
                        </a:spcAft>
                      </a:pPr>
                      <a:r>
                        <a:rPr lang="en-US" sz="1800" dirty="0">
                          <a:effectLst/>
                        </a:rPr>
                        <a:t>-</a:t>
                      </a:r>
                      <a:r>
                        <a:rPr lang="en-US" sz="1800" b="1" dirty="0">
                          <a:solidFill>
                            <a:srgbClr val="FF0000"/>
                          </a:solidFill>
                          <a:effectLst/>
                        </a:rPr>
                        <a:t>2.08</a:t>
                      </a:r>
                      <a:endParaRPr lang="en-US"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en-US" sz="1800" dirty="0">
                          <a:effectLst/>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07000"/>
                        </a:lnSpc>
                        <a:spcBef>
                          <a:spcPts val="0"/>
                        </a:spcBef>
                        <a:spcAft>
                          <a:spcPts val="0"/>
                        </a:spcAft>
                      </a:pPr>
                      <a:r>
                        <a:rPr lang="en-US" sz="1800" dirty="0">
                          <a:solidFill>
                            <a:srgbClr val="FF0000"/>
                          </a:solidFill>
                          <a:effectLst/>
                        </a:rPr>
                        <a:t>-2.00</a:t>
                      </a:r>
                      <a:endParaRPr lang="en-US" sz="18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en-US" sz="1800" dirty="0">
                          <a:effectLst/>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en-US" sz="1800" dirty="0">
                          <a:effectLst/>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07000"/>
                        </a:lnSpc>
                        <a:spcBef>
                          <a:spcPts val="0"/>
                        </a:spcBef>
                        <a:spcAft>
                          <a:spcPts val="0"/>
                        </a:spcAft>
                      </a:pPr>
                      <a:r>
                        <a:rPr lang="en-US" sz="1800" dirty="0">
                          <a:solidFill>
                            <a:srgbClr val="FF0000"/>
                          </a:solidFill>
                          <a:effectLst/>
                        </a:rPr>
                        <a:t>-2.86</a:t>
                      </a:r>
                      <a:endParaRPr lang="en-US" sz="18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2862372888"/>
                  </a:ext>
                </a:extLst>
              </a:tr>
              <a:tr h="400626">
                <a:tc gridSpan="5">
                  <a:txBody>
                    <a:bodyPr/>
                    <a:lstStyle/>
                    <a:p>
                      <a:pPr marL="0" marR="0">
                        <a:lnSpc>
                          <a:spcPct val="107000"/>
                        </a:lnSpc>
                        <a:spcBef>
                          <a:spcPts val="0"/>
                        </a:spcBef>
                        <a:spcAft>
                          <a:spcPts val="0"/>
                        </a:spcAft>
                      </a:pPr>
                      <a:r>
                        <a:rPr lang="en-US" sz="1800" dirty="0">
                          <a:effectLst/>
                        </a:rPr>
                        <a:t>Additional Stabilization Grant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r">
                        <a:lnSpc>
                          <a:spcPct val="107000"/>
                        </a:lnSpc>
                        <a:spcBef>
                          <a:spcPts val="0"/>
                        </a:spcBef>
                        <a:spcAft>
                          <a:spcPts val="0"/>
                        </a:spcAft>
                      </a:pPr>
                      <a:r>
                        <a:rPr lang="en-US" sz="1800" dirty="0">
                          <a:effectLst/>
                        </a:rPr>
                        <a:t>2.49</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07000"/>
                        </a:lnSpc>
                        <a:spcBef>
                          <a:spcPts val="0"/>
                        </a:spcBef>
                        <a:spcAft>
                          <a:spcPts val="0"/>
                        </a:spcAft>
                      </a:pPr>
                      <a:r>
                        <a:rPr lang="en-US" sz="1800">
                          <a:effectLst/>
                        </a:rPr>
                        <a:t>1.24</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en-US" sz="1800" dirty="0">
                          <a:effectLst/>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en-US" sz="1800" dirty="0">
                          <a:effectLst/>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en-US" sz="1800" dirty="0">
                          <a:effectLst/>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en-US" sz="1800" dirty="0">
                          <a:effectLst/>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07000"/>
                        </a:lnSpc>
                        <a:spcBef>
                          <a:spcPts val="0"/>
                        </a:spcBef>
                        <a:spcAft>
                          <a:spcPts val="0"/>
                        </a:spcAft>
                      </a:pPr>
                      <a:r>
                        <a:rPr lang="en-US" sz="1800" dirty="0">
                          <a:effectLst/>
                        </a:rPr>
                        <a:t>0.21</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4201928788"/>
                  </a:ext>
                </a:extLst>
              </a:tr>
            </a:tbl>
          </a:graphicData>
        </a:graphic>
      </p:graphicFrame>
    </p:spTree>
    <p:extLst>
      <p:ext uri="{BB962C8B-B14F-4D97-AF65-F5344CB8AC3E}">
        <p14:creationId xmlns:p14="http://schemas.microsoft.com/office/powerpoint/2010/main" val="40388654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6225" y="426794"/>
            <a:ext cx="11730037" cy="404812"/>
          </a:xfrm>
        </p:spPr>
        <p:txBody>
          <a:bodyPr>
            <a:noAutofit/>
          </a:bodyPr>
          <a:lstStyle/>
          <a:p>
            <a:pPr algn="ctr"/>
            <a:r>
              <a:rPr lang="en-US" sz="2600" b="1" dirty="0"/>
              <a:t>Impact of Equalization on the per capita revenues of Rayons, OTH and COS in 2018</a:t>
            </a:r>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253817838"/>
              </p:ext>
            </p:extLst>
          </p:nvPr>
        </p:nvGraphicFramePr>
        <p:xfrm>
          <a:off x="276224" y="831607"/>
          <a:ext cx="11730038" cy="5212451"/>
        </p:xfrm>
        <a:graphic>
          <a:graphicData uri="http://schemas.openxmlformats.org/drawingml/2006/table">
            <a:tbl>
              <a:tblPr firstRow="1" firstCol="1" bandRow="1">
                <a:tableStyleId>{BC89EF96-8CEA-46FF-86C4-4CE0E7609802}</a:tableStyleId>
              </a:tblPr>
              <a:tblGrid>
                <a:gridCol w="818566">
                  <a:extLst>
                    <a:ext uri="{9D8B030D-6E8A-4147-A177-3AD203B41FA5}">
                      <a16:colId xmlns:a16="http://schemas.microsoft.com/office/drawing/2014/main" val="20000"/>
                    </a:ext>
                  </a:extLst>
                </a:gridCol>
                <a:gridCol w="686385">
                  <a:extLst>
                    <a:ext uri="{9D8B030D-6E8A-4147-A177-3AD203B41FA5}">
                      <a16:colId xmlns:a16="http://schemas.microsoft.com/office/drawing/2014/main" val="20001"/>
                    </a:ext>
                  </a:extLst>
                </a:gridCol>
                <a:gridCol w="707222">
                  <a:extLst>
                    <a:ext uri="{9D8B030D-6E8A-4147-A177-3AD203B41FA5}">
                      <a16:colId xmlns:a16="http://schemas.microsoft.com/office/drawing/2014/main" val="20002"/>
                    </a:ext>
                  </a:extLst>
                </a:gridCol>
                <a:gridCol w="706012">
                  <a:extLst>
                    <a:ext uri="{9D8B030D-6E8A-4147-A177-3AD203B41FA5}">
                      <a16:colId xmlns:a16="http://schemas.microsoft.com/office/drawing/2014/main" val="20003"/>
                    </a:ext>
                  </a:extLst>
                </a:gridCol>
                <a:gridCol w="687595">
                  <a:extLst>
                    <a:ext uri="{9D8B030D-6E8A-4147-A177-3AD203B41FA5}">
                      <a16:colId xmlns:a16="http://schemas.microsoft.com/office/drawing/2014/main" val="20004"/>
                    </a:ext>
                  </a:extLst>
                </a:gridCol>
                <a:gridCol w="804239">
                  <a:extLst>
                    <a:ext uri="{9D8B030D-6E8A-4147-A177-3AD203B41FA5}">
                      <a16:colId xmlns:a16="http://schemas.microsoft.com/office/drawing/2014/main" val="20005"/>
                    </a:ext>
                  </a:extLst>
                </a:gridCol>
                <a:gridCol w="647757">
                  <a:extLst>
                    <a:ext uri="{9D8B030D-6E8A-4147-A177-3AD203B41FA5}">
                      <a16:colId xmlns:a16="http://schemas.microsoft.com/office/drawing/2014/main" val="20006"/>
                    </a:ext>
                  </a:extLst>
                </a:gridCol>
                <a:gridCol w="723900">
                  <a:extLst>
                    <a:ext uri="{9D8B030D-6E8A-4147-A177-3AD203B41FA5}">
                      <a16:colId xmlns:a16="http://schemas.microsoft.com/office/drawing/2014/main" val="20007"/>
                    </a:ext>
                  </a:extLst>
                </a:gridCol>
                <a:gridCol w="695325">
                  <a:extLst>
                    <a:ext uri="{9D8B030D-6E8A-4147-A177-3AD203B41FA5}">
                      <a16:colId xmlns:a16="http://schemas.microsoft.com/office/drawing/2014/main" val="20008"/>
                    </a:ext>
                  </a:extLst>
                </a:gridCol>
                <a:gridCol w="781050">
                  <a:extLst>
                    <a:ext uri="{9D8B030D-6E8A-4147-A177-3AD203B41FA5}">
                      <a16:colId xmlns:a16="http://schemas.microsoft.com/office/drawing/2014/main" val="20009"/>
                    </a:ext>
                  </a:extLst>
                </a:gridCol>
                <a:gridCol w="741376">
                  <a:extLst>
                    <a:ext uri="{9D8B030D-6E8A-4147-A177-3AD203B41FA5}">
                      <a16:colId xmlns:a16="http://schemas.microsoft.com/office/drawing/2014/main" val="20010"/>
                    </a:ext>
                  </a:extLst>
                </a:gridCol>
                <a:gridCol w="687595">
                  <a:extLst>
                    <a:ext uri="{9D8B030D-6E8A-4147-A177-3AD203B41FA5}">
                      <a16:colId xmlns:a16="http://schemas.microsoft.com/office/drawing/2014/main" val="20011"/>
                    </a:ext>
                  </a:extLst>
                </a:gridCol>
                <a:gridCol w="706012">
                  <a:extLst>
                    <a:ext uri="{9D8B030D-6E8A-4147-A177-3AD203B41FA5}">
                      <a16:colId xmlns:a16="http://schemas.microsoft.com/office/drawing/2014/main" val="20012"/>
                    </a:ext>
                  </a:extLst>
                </a:gridCol>
                <a:gridCol w="706012">
                  <a:extLst>
                    <a:ext uri="{9D8B030D-6E8A-4147-A177-3AD203B41FA5}">
                      <a16:colId xmlns:a16="http://schemas.microsoft.com/office/drawing/2014/main" val="20013"/>
                    </a:ext>
                  </a:extLst>
                </a:gridCol>
                <a:gridCol w="790939">
                  <a:extLst>
                    <a:ext uri="{9D8B030D-6E8A-4147-A177-3AD203B41FA5}">
                      <a16:colId xmlns:a16="http://schemas.microsoft.com/office/drawing/2014/main" val="20014"/>
                    </a:ext>
                  </a:extLst>
                </a:gridCol>
                <a:gridCol w="840053">
                  <a:extLst>
                    <a:ext uri="{9D8B030D-6E8A-4147-A177-3AD203B41FA5}">
                      <a16:colId xmlns:a16="http://schemas.microsoft.com/office/drawing/2014/main" val="20015"/>
                    </a:ext>
                  </a:extLst>
                </a:gridCol>
              </a:tblGrid>
              <a:tr h="293995">
                <a:tc>
                  <a:txBody>
                    <a:bodyPr/>
                    <a:lstStyle/>
                    <a:p>
                      <a:pPr marL="0" marR="0" algn="l">
                        <a:lnSpc>
                          <a:spcPct val="107000"/>
                        </a:lnSpc>
                        <a:spcBef>
                          <a:spcPts val="0"/>
                        </a:spcBef>
                        <a:spcAft>
                          <a:spcPts val="0"/>
                        </a:spcAft>
                      </a:pPr>
                      <a:r>
                        <a:rPr lang="en-US" sz="1600" dirty="0">
                          <a:effectLst/>
                        </a:rPr>
                        <a:t> </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bg1"/>
                    </a:solidFill>
                  </a:tcPr>
                </a:tc>
                <a:tc gridSpan="5">
                  <a:txBody>
                    <a:bodyPr/>
                    <a:lstStyle/>
                    <a:p>
                      <a:pPr marL="0" marR="0" algn="ctr">
                        <a:lnSpc>
                          <a:spcPct val="107000"/>
                        </a:lnSpc>
                        <a:spcBef>
                          <a:spcPts val="0"/>
                        </a:spcBef>
                        <a:spcAft>
                          <a:spcPts val="0"/>
                        </a:spcAft>
                      </a:pPr>
                      <a:r>
                        <a:rPr lang="en-US" sz="2000" dirty="0">
                          <a:effectLst/>
                        </a:rPr>
                        <a:t>Rayons</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c gridSpan="5">
                  <a:txBody>
                    <a:bodyPr/>
                    <a:lstStyle/>
                    <a:p>
                      <a:pPr marL="0" marR="0" algn="ctr">
                        <a:lnSpc>
                          <a:spcPct val="107000"/>
                        </a:lnSpc>
                        <a:spcBef>
                          <a:spcPts val="0"/>
                        </a:spcBef>
                        <a:spcAft>
                          <a:spcPts val="0"/>
                        </a:spcAft>
                      </a:pPr>
                      <a:r>
                        <a:rPr lang="en-US" sz="2000" dirty="0">
                          <a:effectLst/>
                        </a:rPr>
                        <a:t>OTH </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c gridSpan="5">
                  <a:txBody>
                    <a:bodyPr/>
                    <a:lstStyle/>
                    <a:p>
                      <a:pPr marL="0" marR="0" algn="ctr">
                        <a:lnSpc>
                          <a:spcPct val="107000"/>
                        </a:lnSpc>
                        <a:spcBef>
                          <a:spcPts val="0"/>
                        </a:spcBef>
                        <a:spcAft>
                          <a:spcPts val="0"/>
                        </a:spcAft>
                      </a:pPr>
                      <a:r>
                        <a:rPr lang="en-US" sz="2000" dirty="0">
                          <a:effectLst/>
                        </a:rPr>
                        <a:t>COS</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extLst>
                  <a:ext uri="{0D108BD9-81ED-4DB2-BD59-A6C34878D82A}">
                    <a16:rowId xmlns:a16="http://schemas.microsoft.com/office/drawing/2014/main" val="10000"/>
                  </a:ext>
                </a:extLst>
              </a:tr>
              <a:tr h="1128072">
                <a:tc>
                  <a:txBody>
                    <a:bodyPr/>
                    <a:lstStyle/>
                    <a:p>
                      <a:pPr marL="0" marR="0" algn="ctr">
                        <a:lnSpc>
                          <a:spcPct val="107000"/>
                        </a:lnSpc>
                        <a:spcBef>
                          <a:spcPts val="0"/>
                        </a:spcBef>
                        <a:spcAft>
                          <a:spcPts val="0"/>
                        </a:spcAft>
                      </a:pPr>
                      <a:r>
                        <a:rPr lang="en-US" sz="1600" b="1" dirty="0">
                          <a:effectLst/>
                        </a:rPr>
                        <a:t> </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ctr">
                        <a:lnSpc>
                          <a:spcPct val="107000"/>
                        </a:lnSpc>
                        <a:spcBef>
                          <a:spcPts val="0"/>
                        </a:spcBef>
                        <a:spcAft>
                          <a:spcPts val="0"/>
                        </a:spcAft>
                      </a:pPr>
                      <a:r>
                        <a:rPr lang="en-US" sz="1600" b="1" dirty="0">
                          <a:effectLst/>
                        </a:rPr>
                        <a:t>PIT </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marL="0" marR="0" algn="ctr">
                        <a:lnSpc>
                          <a:spcPct val="107000"/>
                        </a:lnSpc>
                        <a:spcBef>
                          <a:spcPts val="0"/>
                        </a:spcBef>
                        <a:spcAft>
                          <a:spcPts val="0"/>
                        </a:spcAft>
                      </a:pPr>
                      <a:r>
                        <a:rPr lang="en-US" sz="1600" b="1" dirty="0">
                          <a:effectLst/>
                        </a:rPr>
                        <a:t>Base Grant </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marL="0" marR="0" algn="ctr">
                        <a:lnSpc>
                          <a:spcPct val="107000"/>
                        </a:lnSpc>
                        <a:spcBef>
                          <a:spcPts val="0"/>
                        </a:spcBef>
                        <a:spcAft>
                          <a:spcPts val="0"/>
                        </a:spcAft>
                      </a:pPr>
                      <a:r>
                        <a:rPr lang="en-US" sz="1600" b="1" dirty="0">
                          <a:effectLst/>
                        </a:rPr>
                        <a:t>Rev. Grant</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marL="0" marR="0" algn="ctr">
                        <a:lnSpc>
                          <a:spcPct val="107000"/>
                        </a:lnSpc>
                        <a:spcBef>
                          <a:spcPts val="0"/>
                        </a:spcBef>
                        <a:spcAft>
                          <a:spcPts val="0"/>
                        </a:spcAft>
                      </a:pPr>
                      <a:r>
                        <a:rPr lang="en-US" sz="1600" b="1" dirty="0">
                          <a:effectLst/>
                        </a:rPr>
                        <a:t>Total Rev.</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marL="0" marR="0" algn="ctr">
                        <a:lnSpc>
                          <a:spcPct val="107000"/>
                        </a:lnSpc>
                        <a:spcBef>
                          <a:spcPts val="0"/>
                        </a:spcBef>
                        <a:spcAft>
                          <a:spcPts val="0"/>
                        </a:spcAft>
                      </a:pPr>
                      <a:r>
                        <a:rPr lang="en-US" sz="1600" b="1" dirty="0">
                          <a:effectLst/>
                        </a:rPr>
                        <a:t>Total Rev as % of 5thQ</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marL="0" marR="0" algn="ctr">
                        <a:lnSpc>
                          <a:spcPct val="107000"/>
                        </a:lnSpc>
                        <a:spcBef>
                          <a:spcPts val="0"/>
                        </a:spcBef>
                        <a:spcAft>
                          <a:spcPts val="0"/>
                        </a:spcAft>
                      </a:pPr>
                      <a:r>
                        <a:rPr lang="en-US" sz="1600" b="1" dirty="0">
                          <a:effectLst/>
                        </a:rPr>
                        <a:t>PIT</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marL="0" marR="0" algn="ctr">
                        <a:lnSpc>
                          <a:spcPct val="107000"/>
                        </a:lnSpc>
                        <a:spcBef>
                          <a:spcPts val="0"/>
                        </a:spcBef>
                        <a:spcAft>
                          <a:spcPts val="0"/>
                        </a:spcAft>
                      </a:pPr>
                      <a:r>
                        <a:rPr lang="en-US" sz="1600" b="1" dirty="0">
                          <a:effectLst/>
                        </a:rPr>
                        <a:t>Base Grant </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marL="0" marR="0" algn="ctr">
                        <a:lnSpc>
                          <a:spcPct val="107000"/>
                        </a:lnSpc>
                        <a:spcBef>
                          <a:spcPts val="0"/>
                        </a:spcBef>
                        <a:spcAft>
                          <a:spcPts val="0"/>
                        </a:spcAft>
                      </a:pPr>
                      <a:r>
                        <a:rPr lang="en-US" sz="1600" b="1" dirty="0">
                          <a:effectLst/>
                        </a:rPr>
                        <a:t>Rev. Grant</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marL="0" marR="0" algn="ctr">
                        <a:lnSpc>
                          <a:spcPct val="107000"/>
                        </a:lnSpc>
                        <a:spcBef>
                          <a:spcPts val="0"/>
                        </a:spcBef>
                        <a:spcAft>
                          <a:spcPts val="0"/>
                        </a:spcAft>
                      </a:pPr>
                      <a:r>
                        <a:rPr lang="en-US" sz="1600" b="1" dirty="0">
                          <a:effectLst/>
                        </a:rPr>
                        <a:t>Total Rev.</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marL="0" marR="0" algn="ctr">
                        <a:lnSpc>
                          <a:spcPct val="107000"/>
                        </a:lnSpc>
                        <a:spcBef>
                          <a:spcPts val="0"/>
                        </a:spcBef>
                        <a:spcAft>
                          <a:spcPts val="0"/>
                        </a:spcAft>
                      </a:pPr>
                      <a:r>
                        <a:rPr lang="en-US" sz="1600" b="1" dirty="0">
                          <a:effectLst/>
                        </a:rPr>
                        <a:t>Total Rev as % of 5thQ</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marL="0" marR="0" algn="ctr">
                        <a:lnSpc>
                          <a:spcPct val="107000"/>
                        </a:lnSpc>
                        <a:spcBef>
                          <a:spcPts val="0"/>
                        </a:spcBef>
                        <a:spcAft>
                          <a:spcPts val="0"/>
                        </a:spcAft>
                      </a:pPr>
                      <a:r>
                        <a:rPr lang="en-US" sz="1600" b="1" dirty="0">
                          <a:effectLst/>
                        </a:rPr>
                        <a:t>PIT</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2">
                        <a:lumMod val="40000"/>
                        <a:lumOff val="60000"/>
                      </a:schemeClr>
                    </a:solidFill>
                  </a:tcPr>
                </a:tc>
                <a:tc>
                  <a:txBody>
                    <a:bodyPr/>
                    <a:lstStyle/>
                    <a:p>
                      <a:pPr marL="0" marR="0" algn="ctr">
                        <a:lnSpc>
                          <a:spcPct val="107000"/>
                        </a:lnSpc>
                        <a:spcBef>
                          <a:spcPts val="0"/>
                        </a:spcBef>
                        <a:spcAft>
                          <a:spcPts val="0"/>
                        </a:spcAft>
                      </a:pPr>
                      <a:r>
                        <a:rPr lang="en-US" sz="1600" b="1" dirty="0">
                          <a:effectLst/>
                        </a:rPr>
                        <a:t>Base Grant </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2">
                        <a:lumMod val="40000"/>
                        <a:lumOff val="60000"/>
                      </a:schemeClr>
                    </a:solidFill>
                  </a:tcPr>
                </a:tc>
                <a:tc>
                  <a:txBody>
                    <a:bodyPr/>
                    <a:lstStyle/>
                    <a:p>
                      <a:pPr marL="0" marR="0" algn="ctr">
                        <a:lnSpc>
                          <a:spcPct val="107000"/>
                        </a:lnSpc>
                        <a:spcBef>
                          <a:spcPts val="0"/>
                        </a:spcBef>
                        <a:spcAft>
                          <a:spcPts val="0"/>
                        </a:spcAft>
                      </a:pPr>
                      <a:r>
                        <a:rPr lang="en-US" sz="1600" b="1" dirty="0">
                          <a:effectLst/>
                        </a:rPr>
                        <a:t>Rev. Grant</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2">
                        <a:lumMod val="40000"/>
                        <a:lumOff val="60000"/>
                      </a:schemeClr>
                    </a:solidFill>
                  </a:tcPr>
                </a:tc>
                <a:tc>
                  <a:txBody>
                    <a:bodyPr/>
                    <a:lstStyle/>
                    <a:p>
                      <a:pPr marL="0" marR="0" algn="ctr">
                        <a:lnSpc>
                          <a:spcPct val="107000"/>
                        </a:lnSpc>
                        <a:spcBef>
                          <a:spcPts val="0"/>
                        </a:spcBef>
                        <a:spcAft>
                          <a:spcPts val="0"/>
                        </a:spcAft>
                      </a:pPr>
                      <a:r>
                        <a:rPr lang="en-US" sz="1600" b="1" dirty="0">
                          <a:effectLst/>
                        </a:rPr>
                        <a:t>Total Rev.</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2">
                        <a:lumMod val="40000"/>
                        <a:lumOff val="60000"/>
                      </a:schemeClr>
                    </a:solidFill>
                  </a:tcPr>
                </a:tc>
                <a:tc>
                  <a:txBody>
                    <a:bodyPr/>
                    <a:lstStyle/>
                    <a:p>
                      <a:pPr marL="0" marR="0" algn="ctr">
                        <a:lnSpc>
                          <a:spcPct val="107000"/>
                        </a:lnSpc>
                        <a:spcBef>
                          <a:spcPts val="0"/>
                        </a:spcBef>
                        <a:spcAft>
                          <a:spcPts val="0"/>
                        </a:spcAft>
                      </a:pPr>
                      <a:r>
                        <a:rPr lang="en-US" sz="1600" b="1" dirty="0">
                          <a:effectLst/>
                        </a:rPr>
                        <a:t>Total Rev as % of 5thQ</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10001"/>
                  </a:ext>
                </a:extLst>
              </a:tr>
              <a:tr h="492148">
                <a:tc>
                  <a:txBody>
                    <a:bodyPr/>
                    <a:lstStyle/>
                    <a:p>
                      <a:pPr marL="0" marR="0" algn="r">
                        <a:lnSpc>
                          <a:spcPct val="107000"/>
                        </a:lnSpc>
                        <a:spcBef>
                          <a:spcPts val="0"/>
                        </a:spcBef>
                        <a:spcAft>
                          <a:spcPts val="0"/>
                        </a:spcAft>
                      </a:pPr>
                      <a:r>
                        <a:rPr lang="en-US" sz="1600" dirty="0">
                          <a:effectLst/>
                        </a:rPr>
                        <a:t>1st Q</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bg1"/>
                    </a:solidFill>
                  </a:tcPr>
                </a:tc>
                <a:tc>
                  <a:txBody>
                    <a:bodyPr/>
                    <a:lstStyle/>
                    <a:p>
                      <a:pPr marL="0" marR="0" algn="r">
                        <a:lnSpc>
                          <a:spcPct val="107000"/>
                        </a:lnSpc>
                        <a:spcBef>
                          <a:spcPts val="0"/>
                        </a:spcBef>
                        <a:spcAft>
                          <a:spcPts val="0"/>
                        </a:spcAft>
                      </a:pPr>
                      <a:r>
                        <a:rPr lang="en-US" sz="1600">
                          <a:effectLst/>
                        </a:rPr>
                        <a:t>919</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b="1" dirty="0">
                          <a:effectLst/>
                        </a:rPr>
                        <a:t>684</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dirty="0">
                          <a:effectLst/>
                        </a:rPr>
                        <a:t>0</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dirty="0">
                          <a:effectLst/>
                        </a:rPr>
                        <a:t>5,792</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0.82</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751</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b="1" dirty="0">
                          <a:effectLst/>
                        </a:rPr>
                        <a:t>761</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dirty="0">
                          <a:effectLst/>
                        </a:rPr>
                        <a:t>0</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dirty="0">
                          <a:effectLst/>
                        </a:rPr>
                        <a:t>6,322</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b="1" dirty="0">
                          <a:effectLst/>
                        </a:rPr>
                        <a:t>0.60</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1,744</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b="1" dirty="0">
                          <a:effectLst/>
                        </a:rPr>
                        <a:t>315</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a:effectLst/>
                        </a:rPr>
                        <a:t>0</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dirty="0">
                          <a:effectLst/>
                        </a:rPr>
                        <a:t>5,595</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b="1" dirty="0">
                          <a:effectLst/>
                        </a:rPr>
                        <a:t>0.56</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extLst>
                  <a:ext uri="{0D108BD9-81ED-4DB2-BD59-A6C34878D82A}">
                    <a16:rowId xmlns:a16="http://schemas.microsoft.com/office/drawing/2014/main" val="10002"/>
                  </a:ext>
                </a:extLst>
              </a:tr>
              <a:tr h="557685">
                <a:tc>
                  <a:txBody>
                    <a:bodyPr/>
                    <a:lstStyle/>
                    <a:p>
                      <a:pPr marL="0" marR="0" algn="r">
                        <a:lnSpc>
                          <a:spcPct val="107000"/>
                        </a:lnSpc>
                        <a:spcBef>
                          <a:spcPts val="0"/>
                        </a:spcBef>
                        <a:spcAft>
                          <a:spcPts val="0"/>
                        </a:spcAft>
                      </a:pPr>
                      <a:r>
                        <a:rPr lang="en-US" sz="1600" dirty="0">
                          <a:effectLst/>
                        </a:rPr>
                        <a:t>2nd Q</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bg1"/>
                    </a:solidFill>
                  </a:tcPr>
                </a:tc>
                <a:tc>
                  <a:txBody>
                    <a:bodyPr/>
                    <a:lstStyle/>
                    <a:p>
                      <a:pPr marL="0" marR="0" algn="r">
                        <a:lnSpc>
                          <a:spcPct val="107000"/>
                        </a:lnSpc>
                        <a:spcBef>
                          <a:spcPts val="0"/>
                        </a:spcBef>
                        <a:spcAft>
                          <a:spcPts val="0"/>
                        </a:spcAft>
                      </a:pPr>
                      <a:r>
                        <a:rPr lang="en-US" sz="1600">
                          <a:effectLst/>
                        </a:rPr>
                        <a:t>1,402</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b="1" dirty="0">
                          <a:effectLst/>
                        </a:rPr>
                        <a:t>458</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0</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dirty="0">
                          <a:effectLst/>
                        </a:rPr>
                        <a:t>5,637</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dirty="0">
                          <a:effectLst/>
                        </a:rPr>
                        <a:t>0.80</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1,325</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b="1" dirty="0">
                          <a:effectLst/>
                        </a:rPr>
                        <a:t>508</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0</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dirty="0">
                          <a:effectLst/>
                        </a:rPr>
                        <a:t>7,131</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b="1" dirty="0">
                          <a:effectLst/>
                        </a:rPr>
                        <a:t>0.68</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2,264</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b="1" dirty="0">
                          <a:effectLst/>
                        </a:rPr>
                        <a:t>59</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a:effectLst/>
                        </a:rPr>
                        <a:t>1</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dirty="0">
                          <a:effectLst/>
                        </a:rPr>
                        <a:t>6,624</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b="1" dirty="0">
                          <a:effectLst/>
                        </a:rPr>
                        <a:t>0.67</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extLst>
                  <a:ext uri="{0D108BD9-81ED-4DB2-BD59-A6C34878D82A}">
                    <a16:rowId xmlns:a16="http://schemas.microsoft.com/office/drawing/2014/main" val="10003"/>
                  </a:ext>
                </a:extLst>
              </a:tr>
              <a:tr h="557685">
                <a:tc>
                  <a:txBody>
                    <a:bodyPr/>
                    <a:lstStyle/>
                    <a:p>
                      <a:pPr marL="0" marR="0" algn="r">
                        <a:lnSpc>
                          <a:spcPct val="107000"/>
                        </a:lnSpc>
                        <a:spcBef>
                          <a:spcPts val="0"/>
                        </a:spcBef>
                        <a:spcAft>
                          <a:spcPts val="0"/>
                        </a:spcAft>
                      </a:pPr>
                      <a:r>
                        <a:rPr lang="en-US" sz="1600" dirty="0">
                          <a:effectLst/>
                        </a:rPr>
                        <a:t>3rd Q</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bg1"/>
                    </a:solidFill>
                  </a:tcPr>
                </a:tc>
                <a:tc>
                  <a:txBody>
                    <a:bodyPr/>
                    <a:lstStyle/>
                    <a:p>
                      <a:pPr marL="0" marR="0" algn="r">
                        <a:lnSpc>
                          <a:spcPct val="107000"/>
                        </a:lnSpc>
                        <a:spcBef>
                          <a:spcPts val="0"/>
                        </a:spcBef>
                        <a:spcAft>
                          <a:spcPts val="0"/>
                        </a:spcAft>
                      </a:pPr>
                      <a:r>
                        <a:rPr lang="en-US" sz="1600">
                          <a:effectLst/>
                        </a:rPr>
                        <a:t>1,728</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b="1" dirty="0">
                          <a:effectLst/>
                        </a:rPr>
                        <a:t>360</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0</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5,532</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dirty="0">
                          <a:effectLst/>
                        </a:rPr>
                        <a:t>0.78</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1,733</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b="1" dirty="0">
                          <a:effectLst/>
                        </a:rPr>
                        <a:t>309</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0</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dirty="0">
                          <a:effectLst/>
                        </a:rPr>
                        <a:t>7,446</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b="1" dirty="0">
                          <a:effectLst/>
                        </a:rPr>
                        <a:t>0.71</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2,743</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b="1" dirty="0">
                          <a:effectLst/>
                        </a:rPr>
                        <a:t>25</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a:effectLst/>
                        </a:rPr>
                        <a:t>20</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a:effectLst/>
                        </a:rPr>
                        <a:t>7,078</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b="1" dirty="0">
                          <a:effectLst/>
                        </a:rPr>
                        <a:t>0.71</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extLst>
                  <a:ext uri="{0D108BD9-81ED-4DB2-BD59-A6C34878D82A}">
                    <a16:rowId xmlns:a16="http://schemas.microsoft.com/office/drawing/2014/main" val="10004"/>
                  </a:ext>
                </a:extLst>
              </a:tr>
              <a:tr h="557685">
                <a:tc>
                  <a:txBody>
                    <a:bodyPr/>
                    <a:lstStyle/>
                    <a:p>
                      <a:pPr marL="0" marR="0" algn="r">
                        <a:lnSpc>
                          <a:spcPct val="107000"/>
                        </a:lnSpc>
                        <a:spcBef>
                          <a:spcPts val="0"/>
                        </a:spcBef>
                        <a:spcAft>
                          <a:spcPts val="0"/>
                        </a:spcAft>
                      </a:pPr>
                      <a:r>
                        <a:rPr lang="en-US" sz="1600" dirty="0">
                          <a:effectLst/>
                        </a:rPr>
                        <a:t>4th Q</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bg1"/>
                    </a:solidFill>
                  </a:tcPr>
                </a:tc>
                <a:tc>
                  <a:txBody>
                    <a:bodyPr/>
                    <a:lstStyle/>
                    <a:p>
                      <a:pPr marL="0" marR="0" algn="r">
                        <a:lnSpc>
                          <a:spcPct val="107000"/>
                        </a:lnSpc>
                        <a:spcBef>
                          <a:spcPts val="0"/>
                        </a:spcBef>
                        <a:spcAft>
                          <a:spcPts val="0"/>
                        </a:spcAft>
                      </a:pPr>
                      <a:r>
                        <a:rPr lang="en-US" sz="1600">
                          <a:effectLst/>
                        </a:rPr>
                        <a:t>2,111</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b="1" dirty="0">
                          <a:effectLst/>
                        </a:rPr>
                        <a:t>152</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0</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6,034</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dirty="0">
                          <a:effectLst/>
                        </a:rPr>
                        <a:t>0.85</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2,258</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b="1" dirty="0">
                          <a:effectLst/>
                        </a:rPr>
                        <a:t>171</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7</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8,113</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b="1" dirty="0">
                          <a:effectLst/>
                        </a:rPr>
                        <a:t>0.77</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3,543</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b="1" dirty="0">
                          <a:effectLst/>
                        </a:rPr>
                        <a:t>0</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a:effectLst/>
                        </a:rPr>
                        <a:t>190</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a:effectLst/>
                        </a:rPr>
                        <a:t>8,419</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b="1" dirty="0">
                          <a:effectLst/>
                        </a:rPr>
                        <a:t>0.85</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extLst>
                  <a:ext uri="{0D108BD9-81ED-4DB2-BD59-A6C34878D82A}">
                    <a16:rowId xmlns:a16="http://schemas.microsoft.com/office/drawing/2014/main" val="10005"/>
                  </a:ext>
                </a:extLst>
              </a:tr>
              <a:tr h="557685">
                <a:tc>
                  <a:txBody>
                    <a:bodyPr/>
                    <a:lstStyle/>
                    <a:p>
                      <a:pPr marL="0" marR="0" algn="r">
                        <a:lnSpc>
                          <a:spcPct val="107000"/>
                        </a:lnSpc>
                        <a:spcBef>
                          <a:spcPts val="0"/>
                        </a:spcBef>
                        <a:spcAft>
                          <a:spcPts val="0"/>
                        </a:spcAft>
                      </a:pPr>
                      <a:r>
                        <a:rPr lang="en-US" sz="1600" dirty="0">
                          <a:effectLst/>
                        </a:rPr>
                        <a:t>5th Q</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bg1"/>
                    </a:solidFill>
                  </a:tcPr>
                </a:tc>
                <a:tc>
                  <a:txBody>
                    <a:bodyPr/>
                    <a:lstStyle/>
                    <a:p>
                      <a:pPr marL="0" marR="0" algn="r">
                        <a:lnSpc>
                          <a:spcPct val="107000"/>
                        </a:lnSpc>
                        <a:spcBef>
                          <a:spcPts val="0"/>
                        </a:spcBef>
                        <a:spcAft>
                          <a:spcPts val="0"/>
                        </a:spcAft>
                      </a:pPr>
                      <a:r>
                        <a:rPr lang="en-US" sz="1600">
                          <a:effectLst/>
                        </a:rPr>
                        <a:t>3,309</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b="1" dirty="0">
                          <a:effectLst/>
                        </a:rPr>
                        <a:t>19</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187</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7,074</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dirty="0">
                          <a:effectLst/>
                        </a:rPr>
                        <a:t>1.00</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4,301</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b="1" dirty="0">
                          <a:effectLst/>
                        </a:rPr>
                        <a:t>22</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437</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10,511</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b="1" dirty="0">
                          <a:effectLst/>
                        </a:rPr>
                        <a:t>1.00</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dirty="0">
                          <a:effectLst/>
                        </a:rPr>
                        <a:t>4,608</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b="1" dirty="0">
                          <a:effectLst/>
                        </a:rPr>
                        <a:t>0</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a:effectLst/>
                        </a:rPr>
                        <a:t>415</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a:effectLst/>
                        </a:rPr>
                        <a:t>9,922</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b="1" dirty="0">
                          <a:effectLst/>
                        </a:rPr>
                        <a:t>1.00</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extLst>
                  <a:ext uri="{0D108BD9-81ED-4DB2-BD59-A6C34878D82A}">
                    <a16:rowId xmlns:a16="http://schemas.microsoft.com/office/drawing/2014/main" val="10006"/>
                  </a:ext>
                </a:extLst>
              </a:tr>
              <a:tr h="492148">
                <a:tc>
                  <a:txBody>
                    <a:bodyPr/>
                    <a:lstStyle/>
                    <a:p>
                      <a:pPr marL="0" marR="0" algn="r">
                        <a:lnSpc>
                          <a:spcPct val="107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Kyiv</a:t>
                      </a:r>
                    </a:p>
                  </a:txBody>
                  <a:tcPr marL="68580" marR="68580" marT="0" marB="0" anchor="b">
                    <a:solidFill>
                      <a:schemeClr val="bg1"/>
                    </a:solidFill>
                  </a:tcPr>
                </a:tc>
                <a:tc>
                  <a:txBody>
                    <a:bodyPr/>
                    <a:lstStyle/>
                    <a:p>
                      <a:pPr marL="0" marR="0" algn="r">
                        <a:lnSpc>
                          <a:spcPct val="107000"/>
                        </a:lnSpc>
                        <a:spcBef>
                          <a:spcPts val="0"/>
                        </a:spcBef>
                        <a:spcAft>
                          <a:spcPts val="0"/>
                        </a:spcAft>
                      </a:pPr>
                      <a:r>
                        <a:rPr lang="en-US" sz="1600">
                          <a:effectLst/>
                        </a:rPr>
                        <a:t>na</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b="1" dirty="0" err="1">
                          <a:effectLst/>
                        </a:rPr>
                        <a:t>na</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na</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na</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dirty="0">
                          <a:effectLst/>
                        </a:rPr>
                        <a:t>Na</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na</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b="1" dirty="0" err="1">
                          <a:effectLst/>
                        </a:rPr>
                        <a:t>na</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na</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na</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b="1" dirty="0" err="1">
                          <a:effectLst/>
                        </a:rPr>
                        <a:t>na</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dirty="0">
                          <a:effectLst/>
                        </a:rPr>
                        <a:t>6,353</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b="1" dirty="0">
                          <a:effectLst/>
                        </a:rPr>
                        <a:t>0</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dirty="0">
                          <a:effectLst/>
                        </a:rPr>
                        <a:t>0</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a:effectLst/>
                        </a:rPr>
                        <a:t>17,247</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b="1" dirty="0">
                          <a:effectLst/>
                        </a:rPr>
                        <a:t>1.74</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extLst>
                  <a:ext uri="{0D108BD9-81ED-4DB2-BD59-A6C34878D82A}">
                    <a16:rowId xmlns:a16="http://schemas.microsoft.com/office/drawing/2014/main" val="10007"/>
                  </a:ext>
                </a:extLst>
              </a:tr>
              <a:tr h="557685">
                <a:tc>
                  <a:txBody>
                    <a:bodyPr/>
                    <a:lstStyle/>
                    <a:p>
                      <a:pPr marL="0" marR="0" algn="r">
                        <a:lnSpc>
                          <a:spcPct val="107000"/>
                        </a:lnSpc>
                        <a:spcBef>
                          <a:spcPts val="0"/>
                        </a:spcBef>
                        <a:spcAft>
                          <a:spcPts val="0"/>
                        </a:spcAft>
                      </a:pPr>
                      <a:r>
                        <a:rPr lang="en-US" sz="1600" dirty="0">
                          <a:effectLst/>
                        </a:rPr>
                        <a:t>Total</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bg1"/>
                    </a:solidFill>
                  </a:tcPr>
                </a:tc>
                <a:tc>
                  <a:txBody>
                    <a:bodyPr/>
                    <a:lstStyle/>
                    <a:p>
                      <a:pPr marL="0" marR="0" algn="r">
                        <a:lnSpc>
                          <a:spcPct val="107000"/>
                        </a:lnSpc>
                        <a:spcBef>
                          <a:spcPts val="0"/>
                        </a:spcBef>
                        <a:spcAft>
                          <a:spcPts val="0"/>
                        </a:spcAft>
                      </a:pPr>
                      <a:r>
                        <a:rPr lang="en-US" sz="1600">
                          <a:effectLst/>
                        </a:rPr>
                        <a:t>1,882</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b="1" dirty="0">
                          <a:effectLst/>
                        </a:rPr>
                        <a:t>345</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40</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6,026</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dirty="0">
                          <a:effectLst/>
                        </a:rPr>
                        <a:t>0.85</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2,114</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b="1" dirty="0">
                          <a:effectLst/>
                        </a:rPr>
                        <a:t>338</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89</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7,950</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b="1" dirty="0">
                          <a:effectLst/>
                        </a:rPr>
                        <a:t>0.76</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3,862</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b="1" dirty="0">
                          <a:effectLst/>
                        </a:rPr>
                        <a:t>32</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a:effectLst/>
                        </a:rPr>
                        <a:t>165</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a:effectLst/>
                        </a:rPr>
                        <a:t>9,533</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tc>
                  <a:txBody>
                    <a:bodyPr/>
                    <a:lstStyle/>
                    <a:p>
                      <a:pPr marL="0" marR="0" algn="r">
                        <a:lnSpc>
                          <a:spcPct val="107000"/>
                        </a:lnSpc>
                        <a:spcBef>
                          <a:spcPts val="0"/>
                        </a:spcBef>
                        <a:spcAft>
                          <a:spcPts val="0"/>
                        </a:spcAft>
                      </a:pPr>
                      <a:r>
                        <a:rPr lang="en-US" sz="1600" b="1" dirty="0">
                          <a:effectLst/>
                        </a:rPr>
                        <a:t>0.96</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2">
                        <a:lumMod val="40000"/>
                        <a:lumOff val="60000"/>
                      </a:schemeClr>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044716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81932"/>
          </a:xfrm>
        </p:spPr>
        <p:txBody>
          <a:bodyPr>
            <a:normAutofit fontScale="90000"/>
          </a:bodyPr>
          <a:lstStyle/>
          <a:p>
            <a:r>
              <a:rPr lang="en-US" b="1" dirty="0"/>
              <a:t>Purpose of the Report</a:t>
            </a:r>
          </a:p>
        </p:txBody>
      </p:sp>
      <p:sp>
        <p:nvSpPr>
          <p:cNvPr id="3" name="Content Placeholder 2"/>
          <p:cNvSpPr>
            <a:spLocks noGrp="1"/>
          </p:cNvSpPr>
          <p:nvPr>
            <p:ph idx="1"/>
          </p:nvPr>
        </p:nvSpPr>
        <p:spPr>
          <a:xfrm>
            <a:off x="838200" y="1066800"/>
            <a:ext cx="10657114" cy="5110163"/>
          </a:xfrm>
        </p:spPr>
        <p:txBody>
          <a:bodyPr>
            <a:normAutofit/>
          </a:bodyPr>
          <a:lstStyle/>
          <a:p>
            <a:endParaRPr lang="en-US" sz="3000" dirty="0"/>
          </a:p>
          <a:p>
            <a:r>
              <a:rPr lang="en-US" sz="3000" dirty="0"/>
              <a:t>Monitor how the 2014 decentralization reforms are changing local government revenues and expenditures.</a:t>
            </a:r>
          </a:p>
          <a:p>
            <a:pPr marL="0" indent="0">
              <a:buNone/>
            </a:pPr>
            <a:endParaRPr lang="en-US" sz="900" dirty="0"/>
          </a:p>
          <a:p>
            <a:r>
              <a:rPr lang="en-US" sz="3000" dirty="0"/>
              <a:t>Assess whether these changes are in line with </a:t>
            </a:r>
            <a:r>
              <a:rPr lang="en-US" sz="3000" dirty="0" err="1"/>
              <a:t>GoU’s</a:t>
            </a:r>
            <a:r>
              <a:rPr lang="en-US" sz="3000" dirty="0"/>
              <a:t> objectives.</a:t>
            </a:r>
          </a:p>
          <a:p>
            <a:pPr marL="0" indent="0">
              <a:buNone/>
            </a:pPr>
            <a:endParaRPr lang="en-US" sz="2400" dirty="0"/>
          </a:p>
          <a:p>
            <a:r>
              <a:rPr lang="en-US" sz="3000" dirty="0"/>
              <a:t>Suggest policy adjustments that might better align fiscal flows with the </a:t>
            </a:r>
            <a:r>
              <a:rPr lang="en-US" sz="3000" dirty="0" err="1"/>
              <a:t>GoU’s</a:t>
            </a:r>
            <a:r>
              <a:rPr lang="en-US" sz="3000" dirty="0"/>
              <a:t> objectives</a:t>
            </a:r>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spTree>
    <p:extLst>
      <p:ext uri="{BB962C8B-B14F-4D97-AF65-F5344CB8AC3E}">
        <p14:creationId xmlns:p14="http://schemas.microsoft.com/office/powerpoint/2010/main" val="24331867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B745A-619B-4D6D-90F7-ACB8138B3969}"/>
              </a:ext>
            </a:extLst>
          </p:cNvPr>
          <p:cNvSpPr>
            <a:spLocks noGrp="1"/>
          </p:cNvSpPr>
          <p:nvPr>
            <p:ph type="title"/>
          </p:nvPr>
        </p:nvSpPr>
        <p:spPr>
          <a:xfrm>
            <a:off x="838200" y="365126"/>
            <a:ext cx="10515600" cy="444500"/>
          </a:xfrm>
        </p:spPr>
        <p:txBody>
          <a:bodyPr>
            <a:normAutofit fontScale="90000"/>
          </a:bodyPr>
          <a:lstStyle/>
          <a:p>
            <a:r>
              <a:rPr lang="en-US" b="1" dirty="0"/>
              <a:t>Equalization Issues</a:t>
            </a:r>
            <a:endParaRPr lang="en-US" dirty="0"/>
          </a:p>
        </p:txBody>
      </p:sp>
      <p:sp>
        <p:nvSpPr>
          <p:cNvPr id="3" name="Content Placeholder 2">
            <a:extLst>
              <a:ext uri="{FF2B5EF4-FFF2-40B4-BE49-F238E27FC236}">
                <a16:creationId xmlns:a16="http://schemas.microsoft.com/office/drawing/2014/main" id="{28558AE6-F68E-48D0-9605-91E10B94C45E}"/>
              </a:ext>
            </a:extLst>
          </p:cNvPr>
          <p:cNvSpPr>
            <a:spLocks noGrp="1"/>
          </p:cNvSpPr>
          <p:nvPr>
            <p:ph idx="1"/>
          </p:nvPr>
        </p:nvSpPr>
        <p:spPr>
          <a:xfrm>
            <a:off x="838200" y="895351"/>
            <a:ext cx="10515600" cy="5495924"/>
          </a:xfrm>
        </p:spPr>
        <p:txBody>
          <a:bodyPr>
            <a:normAutofit fontScale="92500" lnSpcReduction="20000"/>
          </a:bodyPr>
          <a:lstStyle/>
          <a:p>
            <a:r>
              <a:rPr lang="en-US" dirty="0"/>
              <a:t>Technically, these results are being driven by the calculation of a single equalization baseline for COS, OTH, and Rayons.</a:t>
            </a:r>
          </a:p>
          <a:p>
            <a:endParaRPr lang="en-US" sz="1000" dirty="0"/>
          </a:p>
          <a:p>
            <a:r>
              <a:rPr lang="en-US" dirty="0"/>
              <a:t>This lowers the baseline for COS and raises it the most for rayons.</a:t>
            </a:r>
          </a:p>
          <a:p>
            <a:endParaRPr lang="en-US" sz="1000" dirty="0"/>
          </a:p>
          <a:p>
            <a:r>
              <a:rPr lang="en-US" dirty="0"/>
              <a:t>Politically, they are being driven by the assumption that all 3 levels have similar functions. This is not true because rayons are not responsible for network infrastructure.</a:t>
            </a:r>
          </a:p>
          <a:p>
            <a:endParaRPr lang="en-US" sz="1000" dirty="0"/>
          </a:p>
          <a:p>
            <a:r>
              <a:rPr lang="en-US" dirty="0"/>
              <a:t>Further complicating the situation is a general but common prejudice against equalization from both national and local governments.</a:t>
            </a:r>
          </a:p>
          <a:p>
            <a:endParaRPr lang="en-US" sz="1200" dirty="0"/>
          </a:p>
          <a:p>
            <a:r>
              <a:rPr lang="en-US" dirty="0"/>
              <a:t>And an unrealistic expectation that fiscally self-sufficient OTH can be made by amalgamating poor small towns and rural areas.</a:t>
            </a:r>
          </a:p>
          <a:p>
            <a:endParaRPr lang="en-US" sz="1000" dirty="0"/>
          </a:p>
          <a:p>
            <a:r>
              <a:rPr lang="en-US" dirty="0"/>
              <a:t>This is unrealistic and there is a critical need to adjust the system as amalgamation is completed.</a:t>
            </a:r>
          </a:p>
        </p:txBody>
      </p:sp>
    </p:spTree>
    <p:extLst>
      <p:ext uri="{BB962C8B-B14F-4D97-AF65-F5344CB8AC3E}">
        <p14:creationId xmlns:p14="http://schemas.microsoft.com/office/powerpoint/2010/main" val="1864719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964" y="484869"/>
            <a:ext cx="11526612" cy="346738"/>
          </a:xfrm>
        </p:spPr>
        <p:txBody>
          <a:bodyPr>
            <a:noAutofit/>
          </a:bodyPr>
          <a:lstStyle/>
          <a:p>
            <a:pPr algn="ctr"/>
            <a:r>
              <a:rPr lang="en-US" sz="2600" b="1" dirty="0"/>
              <a:t>Per Capita Expenditure by Function:  Rayons, OTH, COS &amp; Kyiv 2016-2018 (2018 hr.)</a:t>
            </a:r>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graphicFrame>
        <p:nvGraphicFramePr>
          <p:cNvPr id="5" name="Chart 4">
            <a:extLst>
              <a:ext uri="{FF2B5EF4-FFF2-40B4-BE49-F238E27FC236}">
                <a16:creationId xmlns:a16="http://schemas.microsoft.com/office/drawing/2014/main" id="{718C11D7-557D-401E-A0B1-B0F39DB1CF02}"/>
              </a:ext>
            </a:extLst>
          </p:cNvPr>
          <p:cNvGraphicFramePr/>
          <p:nvPr>
            <p:extLst>
              <p:ext uri="{D42A27DB-BD31-4B8C-83A1-F6EECF244321}">
                <p14:modId xmlns:p14="http://schemas.microsoft.com/office/powerpoint/2010/main" val="3052059297"/>
              </p:ext>
            </p:extLst>
          </p:nvPr>
        </p:nvGraphicFramePr>
        <p:xfrm>
          <a:off x="476250" y="831607"/>
          <a:ext cx="11182350" cy="519478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4445080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8957" y="426794"/>
            <a:ext cx="10515600" cy="581932"/>
          </a:xfrm>
        </p:spPr>
        <p:txBody>
          <a:bodyPr>
            <a:normAutofit fontScale="90000"/>
          </a:bodyPr>
          <a:lstStyle/>
          <a:p>
            <a:r>
              <a:rPr lang="en-US" sz="3600" b="1" dirty="0"/>
              <a:t>PIT Per Capita in COS, Rayons and OTH - 2016-2018 (2018 hr.)</a:t>
            </a:r>
            <a:endParaRPr lang="en-US" dirty="0"/>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graphicFrame>
        <p:nvGraphicFramePr>
          <p:cNvPr id="6" name="Chart 5">
            <a:extLst>
              <a:ext uri="{FF2B5EF4-FFF2-40B4-BE49-F238E27FC236}">
                <a16:creationId xmlns:a16="http://schemas.microsoft.com/office/drawing/2014/main" id="{F0DB898A-5CDF-415A-8604-0FD300549E55}"/>
              </a:ext>
            </a:extLst>
          </p:cNvPr>
          <p:cNvGraphicFramePr/>
          <p:nvPr>
            <p:extLst>
              <p:ext uri="{D42A27DB-BD31-4B8C-83A1-F6EECF244321}">
                <p14:modId xmlns:p14="http://schemas.microsoft.com/office/powerpoint/2010/main" val="1358127344"/>
              </p:ext>
            </p:extLst>
          </p:nvPr>
        </p:nvGraphicFramePr>
        <p:xfrm>
          <a:off x="908958" y="1008726"/>
          <a:ext cx="10254342" cy="474437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0364455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8957" y="426794"/>
            <a:ext cx="10515600" cy="430456"/>
          </a:xfrm>
        </p:spPr>
        <p:txBody>
          <a:bodyPr>
            <a:normAutofit fontScale="90000"/>
          </a:bodyPr>
          <a:lstStyle/>
          <a:p>
            <a:pPr algn="ctr"/>
            <a:r>
              <a:rPr lang="en-US" b="1" dirty="0"/>
              <a:t>Revenue Trends</a:t>
            </a:r>
          </a:p>
        </p:txBody>
      </p:sp>
      <p:sp>
        <p:nvSpPr>
          <p:cNvPr id="3" name="Content Placeholder 2"/>
          <p:cNvSpPr>
            <a:spLocks noGrp="1"/>
          </p:cNvSpPr>
          <p:nvPr>
            <p:ph idx="1"/>
          </p:nvPr>
        </p:nvSpPr>
        <p:spPr>
          <a:xfrm>
            <a:off x="838200" y="1066800"/>
            <a:ext cx="10657114" cy="5110163"/>
          </a:xfrm>
        </p:spPr>
        <p:txBody>
          <a:bodyPr>
            <a:normAutofit/>
          </a:bodyPr>
          <a:lstStyle/>
          <a:p>
            <a:r>
              <a:rPr lang="en-US" dirty="0"/>
              <a:t>COS and OTH revenue structures are converging. The convergence is stronger if we discount transfers for social welfare &amp; housing.</a:t>
            </a:r>
          </a:p>
          <a:p>
            <a:endParaRPr lang="en-US" sz="1000" dirty="0"/>
          </a:p>
          <a:p>
            <a:r>
              <a:rPr lang="en-US" dirty="0"/>
              <a:t>OTH health spending has grown rapidly, indicating the successful expansion of the system for contracting of primary health services.</a:t>
            </a:r>
          </a:p>
          <a:p>
            <a:pPr marL="0" indent="0">
              <a:buNone/>
            </a:pPr>
            <a:endParaRPr lang="en-US" sz="1000" dirty="0"/>
          </a:p>
          <a:p>
            <a:r>
              <a:rPr lang="en-US" dirty="0"/>
              <a:t>As before, oblasts and rayons have almost no own revenue.</a:t>
            </a:r>
          </a:p>
          <a:p>
            <a:pPr marL="0" indent="0">
              <a:buNone/>
            </a:pPr>
            <a:endParaRPr lang="en-US" sz="1000" dirty="0"/>
          </a:p>
          <a:p>
            <a:r>
              <a:rPr lang="en-US" dirty="0"/>
              <a:t>Equalization is only significant for OTH (4% revenue) and rayons (3%)</a:t>
            </a:r>
          </a:p>
          <a:p>
            <a:pPr marL="0" indent="0">
              <a:buNone/>
            </a:pPr>
            <a:endParaRPr lang="en-US" sz="1000" dirty="0"/>
          </a:p>
          <a:p>
            <a:pPr marL="0" indent="0">
              <a:buNone/>
            </a:pPr>
            <a:endParaRPr lang="en-US" dirty="0"/>
          </a:p>
          <a:p>
            <a:pPr marL="0" indent="0">
              <a:buNone/>
            </a:pPr>
            <a:endParaRPr lang="en-US" dirty="0"/>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spTree>
    <p:extLst>
      <p:ext uri="{BB962C8B-B14F-4D97-AF65-F5344CB8AC3E}">
        <p14:creationId xmlns:p14="http://schemas.microsoft.com/office/powerpoint/2010/main" val="14105405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8957" y="426794"/>
            <a:ext cx="10515600" cy="325681"/>
          </a:xfrm>
        </p:spPr>
        <p:txBody>
          <a:bodyPr>
            <a:normAutofit fontScale="90000"/>
          </a:bodyPr>
          <a:lstStyle/>
          <a:p>
            <a:pPr algn="ctr"/>
            <a:r>
              <a:rPr lang="en-US" b="1" dirty="0"/>
              <a:t>Composition of Local Revenue in 2018</a:t>
            </a:r>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graphicFrame>
        <p:nvGraphicFramePr>
          <p:cNvPr id="6" name="Chart 5">
            <a:extLst>
              <a:ext uri="{FF2B5EF4-FFF2-40B4-BE49-F238E27FC236}">
                <a16:creationId xmlns:a16="http://schemas.microsoft.com/office/drawing/2014/main" id="{A87966E9-2854-4673-83C9-7317CCB6E08A}"/>
              </a:ext>
            </a:extLst>
          </p:cNvPr>
          <p:cNvGraphicFramePr/>
          <p:nvPr>
            <p:extLst>
              <p:ext uri="{D42A27DB-BD31-4B8C-83A1-F6EECF244321}">
                <p14:modId xmlns:p14="http://schemas.microsoft.com/office/powerpoint/2010/main" val="3972087034"/>
              </p:ext>
            </p:extLst>
          </p:nvPr>
        </p:nvGraphicFramePr>
        <p:xfrm>
          <a:off x="742950" y="876300"/>
          <a:ext cx="10515599" cy="48768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346399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8957" y="426794"/>
            <a:ext cx="10515600" cy="373306"/>
          </a:xfrm>
        </p:spPr>
        <p:txBody>
          <a:bodyPr>
            <a:noAutofit/>
          </a:bodyPr>
          <a:lstStyle/>
          <a:p>
            <a:pPr algn="ctr"/>
            <a:r>
              <a:rPr lang="en-US" sz="3600" b="1" dirty="0"/>
              <a:t>Per Capita Local Government Revenue in 2018</a:t>
            </a:r>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graphicFrame>
        <p:nvGraphicFramePr>
          <p:cNvPr id="5" name="Chart 4">
            <a:extLst>
              <a:ext uri="{FF2B5EF4-FFF2-40B4-BE49-F238E27FC236}">
                <a16:creationId xmlns:a16="http://schemas.microsoft.com/office/drawing/2014/main" id="{63C88955-E89D-4192-836D-0EB294843AF7}"/>
              </a:ext>
            </a:extLst>
          </p:cNvPr>
          <p:cNvGraphicFramePr/>
          <p:nvPr>
            <p:extLst>
              <p:ext uri="{D42A27DB-BD31-4B8C-83A1-F6EECF244321}">
                <p14:modId xmlns:p14="http://schemas.microsoft.com/office/powerpoint/2010/main" val="2859418822"/>
              </p:ext>
            </p:extLst>
          </p:nvPr>
        </p:nvGraphicFramePr>
        <p:xfrm>
          <a:off x="908957" y="885826"/>
          <a:ext cx="10515599" cy="494347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5021473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8957" y="426794"/>
            <a:ext cx="10515600" cy="581932"/>
          </a:xfrm>
        </p:spPr>
        <p:txBody>
          <a:bodyPr>
            <a:normAutofit fontScale="90000"/>
          </a:bodyPr>
          <a:lstStyle/>
          <a:p>
            <a:r>
              <a:rPr lang="en-US" b="1" dirty="0"/>
              <a:t>Own Revenue </a:t>
            </a:r>
          </a:p>
        </p:txBody>
      </p:sp>
      <p:sp>
        <p:nvSpPr>
          <p:cNvPr id="3" name="Content Placeholder 2"/>
          <p:cNvSpPr>
            <a:spLocks noGrp="1"/>
          </p:cNvSpPr>
          <p:nvPr>
            <p:ph idx="1"/>
          </p:nvPr>
        </p:nvSpPr>
        <p:spPr>
          <a:xfrm>
            <a:off x="695325" y="1123950"/>
            <a:ext cx="10799989" cy="4902444"/>
          </a:xfrm>
        </p:spPr>
        <p:txBody>
          <a:bodyPr>
            <a:normAutofit fontScale="85000" lnSpcReduction="10000"/>
          </a:bodyPr>
          <a:lstStyle/>
          <a:p>
            <a:r>
              <a:rPr lang="en-US" dirty="0"/>
              <a:t>Single Tax generates c. 50% of own revenue in Kyiv, COS, OTH and hromada and has grown particularly rapidly in Kyiv.</a:t>
            </a:r>
          </a:p>
          <a:p>
            <a:pPr marL="0" indent="0">
              <a:buNone/>
            </a:pPr>
            <a:endParaRPr lang="en-US" sz="1000" dirty="0"/>
          </a:p>
          <a:p>
            <a:r>
              <a:rPr lang="en-US" dirty="0"/>
              <a:t>Besides the Single Tax, very little own revenue comes from physical persons.</a:t>
            </a:r>
          </a:p>
          <a:p>
            <a:endParaRPr lang="en-US" sz="1100" dirty="0"/>
          </a:p>
          <a:p>
            <a:r>
              <a:rPr lang="en-US" dirty="0"/>
              <a:t>Land Tax and Rental revenue from legal entities fell very significantly in Kyiv, and less so in COS, but not in OTH and hromada between 2016-2018</a:t>
            </a:r>
          </a:p>
          <a:p>
            <a:endParaRPr lang="en-US" sz="1000" dirty="0"/>
          </a:p>
          <a:p>
            <a:r>
              <a:rPr lang="en-US" dirty="0"/>
              <a:t>OTH and hromada collect more Land Tax and Rents from physical persons than Kyiv and COS. </a:t>
            </a:r>
          </a:p>
          <a:p>
            <a:endParaRPr lang="en-US" sz="1000" dirty="0"/>
          </a:p>
          <a:p>
            <a:r>
              <a:rPr lang="en-US" dirty="0"/>
              <a:t>Property Tax revenue is growing but remains in its infancy.</a:t>
            </a:r>
          </a:p>
          <a:p>
            <a:endParaRPr lang="en-US" sz="1000" dirty="0"/>
          </a:p>
          <a:p>
            <a:r>
              <a:rPr lang="en-US" dirty="0"/>
              <a:t>Tax effort is weakest in Kyiv where own revenue has grown 4%, while it has increase</a:t>
            </a:r>
            <a:r>
              <a:rPr lang="bs-Latn-BA" dirty="0"/>
              <a:t>d</a:t>
            </a:r>
            <a:r>
              <a:rPr lang="en-US" dirty="0"/>
              <a:t> 28% in OTH, 26% in hromada and 15% in COS between 2016 &amp; 2018 </a:t>
            </a:r>
            <a:endParaRPr lang="hr-HR" dirty="0"/>
          </a:p>
          <a:p>
            <a:endParaRPr lang="en-US" dirty="0"/>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spTree>
    <p:extLst>
      <p:ext uri="{BB962C8B-B14F-4D97-AF65-F5344CB8AC3E}">
        <p14:creationId xmlns:p14="http://schemas.microsoft.com/office/powerpoint/2010/main" val="42083442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84868"/>
            <a:ext cx="11701462" cy="346738"/>
          </a:xfrm>
        </p:spPr>
        <p:txBody>
          <a:bodyPr>
            <a:noAutofit/>
          </a:bodyPr>
          <a:lstStyle/>
          <a:p>
            <a:pPr algn="ctr"/>
            <a:r>
              <a:rPr lang="en-US" sz="2600" b="1" dirty="0"/>
              <a:t>Per Capita Structure of Own Revenues by Level of Government 2016 &amp; 2018 (2018 hr.)</a:t>
            </a:r>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graphicFrame>
        <p:nvGraphicFramePr>
          <p:cNvPr id="5" name="Chart 4">
            <a:extLst>
              <a:ext uri="{FF2B5EF4-FFF2-40B4-BE49-F238E27FC236}">
                <a16:creationId xmlns:a16="http://schemas.microsoft.com/office/drawing/2014/main" id="{F9919886-0F4E-4AF4-9490-3B145EE071FA}"/>
              </a:ext>
            </a:extLst>
          </p:cNvPr>
          <p:cNvGraphicFramePr/>
          <p:nvPr>
            <p:extLst>
              <p:ext uri="{D42A27DB-BD31-4B8C-83A1-F6EECF244321}">
                <p14:modId xmlns:p14="http://schemas.microsoft.com/office/powerpoint/2010/main" val="2232434043"/>
              </p:ext>
            </p:extLst>
          </p:nvPr>
        </p:nvGraphicFramePr>
        <p:xfrm>
          <a:off x="838199" y="831606"/>
          <a:ext cx="10515600" cy="519478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1160330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66481"/>
          </a:xfrm>
        </p:spPr>
        <p:txBody>
          <a:bodyPr>
            <a:noAutofit/>
          </a:bodyPr>
          <a:lstStyle/>
          <a:p>
            <a:pPr algn="ctr"/>
            <a:r>
              <a:rPr lang="en-US" sz="3200" b="1" dirty="0"/>
              <a:t> Per Capita Own Revenue Growth 2016-2018 (2018 hr.)</a:t>
            </a:r>
          </a:p>
        </p:txBody>
      </p:sp>
      <p:graphicFrame>
        <p:nvGraphicFramePr>
          <p:cNvPr id="7" name="Content Placeholder 6"/>
          <p:cNvGraphicFramePr>
            <a:graphicFrameLocks noGrp="1"/>
          </p:cNvGraphicFramePr>
          <p:nvPr>
            <p:ph sz="half" idx="1"/>
            <p:extLst>
              <p:ext uri="{D42A27DB-BD31-4B8C-83A1-F6EECF244321}">
                <p14:modId xmlns:p14="http://schemas.microsoft.com/office/powerpoint/2010/main" val="555690003"/>
              </p:ext>
            </p:extLst>
          </p:nvPr>
        </p:nvGraphicFramePr>
        <p:xfrm>
          <a:off x="838200" y="1085851"/>
          <a:ext cx="3943350" cy="4867274"/>
        </p:xfrm>
        <a:graphic>
          <a:graphicData uri="http://schemas.openxmlformats.org/drawingml/2006/table">
            <a:tbl>
              <a:tblPr firstRow="1" firstCol="1" bandRow="1">
                <a:tableStyleId>{5C22544A-7EE6-4342-B048-85BDC9FD1C3A}</a:tableStyleId>
              </a:tblPr>
              <a:tblGrid>
                <a:gridCol w="1205609">
                  <a:extLst>
                    <a:ext uri="{9D8B030D-6E8A-4147-A177-3AD203B41FA5}">
                      <a16:colId xmlns:a16="http://schemas.microsoft.com/office/drawing/2014/main" val="20000"/>
                    </a:ext>
                  </a:extLst>
                </a:gridCol>
                <a:gridCol w="879091">
                  <a:extLst>
                    <a:ext uri="{9D8B030D-6E8A-4147-A177-3AD203B41FA5}">
                      <a16:colId xmlns:a16="http://schemas.microsoft.com/office/drawing/2014/main" val="20001"/>
                    </a:ext>
                  </a:extLst>
                </a:gridCol>
                <a:gridCol w="904208">
                  <a:extLst>
                    <a:ext uri="{9D8B030D-6E8A-4147-A177-3AD203B41FA5}">
                      <a16:colId xmlns:a16="http://schemas.microsoft.com/office/drawing/2014/main" val="20002"/>
                    </a:ext>
                  </a:extLst>
                </a:gridCol>
                <a:gridCol w="954442">
                  <a:extLst>
                    <a:ext uri="{9D8B030D-6E8A-4147-A177-3AD203B41FA5}">
                      <a16:colId xmlns:a16="http://schemas.microsoft.com/office/drawing/2014/main" val="20003"/>
                    </a:ext>
                  </a:extLst>
                </a:gridCol>
              </a:tblGrid>
              <a:tr h="914399">
                <a:tc>
                  <a:txBody>
                    <a:bodyPr/>
                    <a:lstStyle/>
                    <a:p>
                      <a:pPr marL="0" marR="0">
                        <a:lnSpc>
                          <a:spcPct val="107000"/>
                        </a:lnSpc>
                        <a:spcBef>
                          <a:spcPts val="0"/>
                        </a:spcBef>
                        <a:spcAft>
                          <a:spcPts val="0"/>
                        </a:spcAft>
                      </a:pPr>
                      <a:r>
                        <a:rPr lang="en-US" sz="2000" dirty="0">
                          <a:effectLst/>
                        </a:rPr>
                        <a:t> </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2000" dirty="0">
                          <a:effectLst/>
                        </a:rPr>
                        <a:t>2017/ 2016</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a:effectLst/>
                        </a:rPr>
                        <a:t>2018/ 2017</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a:effectLst/>
                        </a:rPr>
                        <a:t>2018/ 2016</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787249">
                <a:tc>
                  <a:txBody>
                    <a:bodyPr/>
                    <a:lstStyle/>
                    <a:p>
                      <a:pPr marL="0" marR="0">
                        <a:lnSpc>
                          <a:spcPct val="107000"/>
                        </a:lnSpc>
                        <a:spcBef>
                          <a:spcPts val="0"/>
                        </a:spcBef>
                        <a:spcAft>
                          <a:spcPts val="0"/>
                        </a:spcAft>
                      </a:pPr>
                      <a:r>
                        <a:rPr lang="en-US" sz="2000">
                          <a:effectLst/>
                        </a:rPr>
                        <a:t>Kyiv</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effectLst/>
                        </a:rPr>
                        <a:t>1%</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effectLst/>
                        </a:rPr>
                        <a:t>4%</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effectLst/>
                        </a:rPr>
                        <a:t>4%</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1"/>
                  </a:ext>
                </a:extLst>
              </a:tr>
              <a:tr h="697608">
                <a:tc>
                  <a:txBody>
                    <a:bodyPr/>
                    <a:lstStyle/>
                    <a:p>
                      <a:pPr marL="0" marR="0">
                        <a:lnSpc>
                          <a:spcPct val="107000"/>
                        </a:lnSpc>
                        <a:spcBef>
                          <a:spcPts val="0"/>
                        </a:spcBef>
                        <a:spcAft>
                          <a:spcPts val="0"/>
                        </a:spcAft>
                      </a:pPr>
                      <a:r>
                        <a:rPr lang="en-US" sz="2000">
                          <a:effectLst/>
                        </a:rPr>
                        <a:t>COS</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effectLst/>
                        </a:rPr>
                        <a:t>11%</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effectLst/>
                        </a:rPr>
                        <a:t>3%</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effectLst/>
                        </a:rPr>
                        <a:t>15%</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2"/>
                  </a:ext>
                </a:extLst>
              </a:tr>
              <a:tr h="788235">
                <a:tc>
                  <a:txBody>
                    <a:bodyPr/>
                    <a:lstStyle/>
                    <a:p>
                      <a:pPr marL="0" marR="0">
                        <a:lnSpc>
                          <a:spcPct val="107000"/>
                        </a:lnSpc>
                        <a:spcBef>
                          <a:spcPts val="0"/>
                        </a:spcBef>
                        <a:spcAft>
                          <a:spcPts val="0"/>
                        </a:spcAft>
                      </a:pPr>
                      <a:r>
                        <a:rPr lang="en-US" sz="2000">
                          <a:effectLst/>
                        </a:rPr>
                        <a:t>OTH</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effectLst/>
                        </a:rPr>
                        <a:t>11%</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effectLst/>
                        </a:rPr>
                        <a:t>15%</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effectLst/>
                        </a:rPr>
                        <a:t>28%</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3"/>
                  </a:ext>
                </a:extLst>
              </a:tr>
              <a:tr h="873344">
                <a:tc>
                  <a:txBody>
                    <a:bodyPr/>
                    <a:lstStyle/>
                    <a:p>
                      <a:pPr marL="0" marR="0">
                        <a:lnSpc>
                          <a:spcPct val="107000"/>
                        </a:lnSpc>
                        <a:spcBef>
                          <a:spcPts val="0"/>
                        </a:spcBef>
                        <a:spcAft>
                          <a:spcPts val="0"/>
                        </a:spcAft>
                      </a:pPr>
                      <a:r>
                        <a:rPr lang="en-US" sz="2000">
                          <a:effectLst/>
                        </a:rPr>
                        <a:t>Hromada</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effectLst/>
                        </a:rPr>
                        <a:t>16%</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effectLst/>
                        </a:rPr>
                        <a:t>8%</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dirty="0">
                          <a:effectLst/>
                        </a:rPr>
                        <a:t>26%</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4"/>
                  </a:ext>
                </a:extLst>
              </a:tr>
              <a:tr h="806439">
                <a:tc>
                  <a:txBody>
                    <a:bodyPr/>
                    <a:lstStyle/>
                    <a:p>
                      <a:pPr marL="0" marR="0">
                        <a:lnSpc>
                          <a:spcPct val="107000"/>
                        </a:lnSpc>
                        <a:spcBef>
                          <a:spcPts val="0"/>
                        </a:spcBef>
                        <a:spcAft>
                          <a:spcPts val="0"/>
                        </a:spcAft>
                      </a:pPr>
                      <a:r>
                        <a:rPr lang="en-US" sz="2000">
                          <a:effectLst/>
                        </a:rPr>
                        <a:t>All</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effectLst/>
                        </a:rPr>
                        <a:t>6%</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a:effectLst/>
                        </a:rPr>
                        <a:t>6%</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2000" dirty="0">
                          <a:effectLst/>
                        </a:rPr>
                        <a:t>12%</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5"/>
                  </a:ext>
                </a:extLst>
              </a:tr>
            </a:tbl>
          </a:graphicData>
        </a:graphic>
      </p:graphicFrame>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graphicFrame>
        <p:nvGraphicFramePr>
          <p:cNvPr id="6" name="Content Placeholder 5">
            <a:extLst>
              <a:ext uri="{FF2B5EF4-FFF2-40B4-BE49-F238E27FC236}">
                <a16:creationId xmlns:a16="http://schemas.microsoft.com/office/drawing/2014/main" id="{77093263-1B7B-4C80-B55A-BB7EF6FAE25E}"/>
              </a:ext>
            </a:extLst>
          </p:cNvPr>
          <p:cNvGraphicFramePr>
            <a:graphicFrameLocks noGrp="1"/>
          </p:cNvGraphicFramePr>
          <p:nvPr>
            <p:ph sz="half" idx="2"/>
            <p:extLst>
              <p:ext uri="{D42A27DB-BD31-4B8C-83A1-F6EECF244321}">
                <p14:modId xmlns:p14="http://schemas.microsoft.com/office/powerpoint/2010/main" val="3420118491"/>
              </p:ext>
            </p:extLst>
          </p:nvPr>
        </p:nvGraphicFramePr>
        <p:xfrm>
          <a:off x="5162550" y="981075"/>
          <a:ext cx="6191250" cy="504507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3027815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426794"/>
            <a:ext cx="10657115" cy="468556"/>
          </a:xfrm>
        </p:spPr>
        <p:txBody>
          <a:bodyPr>
            <a:noAutofit/>
          </a:bodyPr>
          <a:lstStyle/>
          <a:p>
            <a:pPr algn="ctr"/>
            <a:r>
              <a:rPr lang="en-US" sz="3600" b="1" dirty="0"/>
              <a:t>PIT and Own Revenue per capita in COS</a:t>
            </a:r>
          </a:p>
        </p:txBody>
      </p:sp>
      <p:sp>
        <p:nvSpPr>
          <p:cNvPr id="3" name="Content Placeholder 2"/>
          <p:cNvSpPr>
            <a:spLocks noGrp="1"/>
          </p:cNvSpPr>
          <p:nvPr>
            <p:ph idx="1"/>
          </p:nvPr>
        </p:nvSpPr>
        <p:spPr>
          <a:xfrm>
            <a:off x="619125" y="1066801"/>
            <a:ext cx="11201399" cy="5067300"/>
          </a:xfrm>
        </p:spPr>
        <p:txBody>
          <a:bodyPr>
            <a:normAutofit fontScale="92500" lnSpcReduction="10000"/>
          </a:bodyPr>
          <a:lstStyle/>
          <a:p>
            <a:r>
              <a:rPr lang="en-US" dirty="0"/>
              <a:t>As should be expected PIT revenue is highly correlated with both Single Tax Revenue (R</a:t>
            </a:r>
            <a:r>
              <a:rPr lang="en-US" baseline="30000" dirty="0"/>
              <a:t>2 </a:t>
            </a:r>
            <a:r>
              <a:rPr lang="en-US" dirty="0"/>
              <a:t>= .75) and Other Own Revenue (R</a:t>
            </a:r>
            <a:r>
              <a:rPr lang="en-US" baseline="30000" dirty="0"/>
              <a:t>2 </a:t>
            </a:r>
            <a:r>
              <a:rPr lang="en-US" dirty="0"/>
              <a:t>= .68) in COS</a:t>
            </a:r>
          </a:p>
          <a:p>
            <a:endParaRPr lang="en-US" sz="1100" dirty="0"/>
          </a:p>
          <a:p>
            <a:r>
              <a:rPr lang="en-US" dirty="0"/>
              <a:t>For every 2000 hr. pc. in PIT that COS receive can be expected to collect c. 400 hr. pc in Single Tax c. 500 hr. pc in Other Own Revenue. </a:t>
            </a:r>
          </a:p>
          <a:p>
            <a:endParaRPr lang="hr-HR" sz="1200" dirty="0"/>
          </a:p>
          <a:p>
            <a:r>
              <a:rPr lang="en-US" dirty="0"/>
              <a:t>But there are a significant number of COS above and below the trendlines meaning that tax effort now plays an important role in COS finance.</a:t>
            </a:r>
          </a:p>
          <a:p>
            <a:pPr lvl="1">
              <a:buFont typeface="Wingdings" panose="05000000000000000000" pitchFamily="2" charset="2"/>
              <a:buChar char="Ø"/>
            </a:pPr>
            <a:r>
              <a:rPr lang="en-US" dirty="0"/>
              <a:t> Some COS collect significantly more own revenue than their relative wealth suggests they should.</a:t>
            </a:r>
          </a:p>
          <a:p>
            <a:pPr lvl="1">
              <a:buFont typeface="Wingdings" panose="05000000000000000000" pitchFamily="2" charset="2"/>
              <a:buChar char="Ø"/>
            </a:pPr>
            <a:r>
              <a:rPr lang="en-US" dirty="0"/>
              <a:t> While others collect significantly less than what their relative wealth (as measured by PIT pc) suggests they should.</a:t>
            </a:r>
          </a:p>
          <a:p>
            <a:pPr marL="0" indent="0">
              <a:buNone/>
            </a:pPr>
            <a:endParaRPr lang="en-US" sz="1100" dirty="0"/>
          </a:p>
          <a:p>
            <a:r>
              <a:rPr lang="en-US" dirty="0"/>
              <a:t>More interesting and more surprising is what the same charts tell us about OTH.</a:t>
            </a:r>
            <a:endParaRPr lang="hr-HR" dirty="0"/>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spTree>
    <p:extLst>
      <p:ext uri="{BB962C8B-B14F-4D97-AF65-F5344CB8AC3E}">
        <p14:creationId xmlns:p14="http://schemas.microsoft.com/office/powerpoint/2010/main" val="2972555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8957" y="426794"/>
            <a:ext cx="10515600" cy="581932"/>
          </a:xfrm>
        </p:spPr>
        <p:txBody>
          <a:bodyPr>
            <a:normAutofit fontScale="90000"/>
          </a:bodyPr>
          <a:lstStyle/>
          <a:p>
            <a:r>
              <a:rPr lang="bs-Latn-BA" b="1" dirty="0"/>
              <a:t>Data</a:t>
            </a:r>
            <a:r>
              <a:rPr lang="en-US" b="1" dirty="0"/>
              <a:t> </a:t>
            </a:r>
            <a:r>
              <a:rPr lang="bs-Latn-BA" b="1" dirty="0"/>
              <a:t>and </a:t>
            </a:r>
            <a:r>
              <a:rPr lang="en-US" b="1" dirty="0"/>
              <a:t>M</a:t>
            </a:r>
            <a:r>
              <a:rPr lang="bs-Latn-BA" b="1" dirty="0"/>
              <a:t>ethod</a:t>
            </a:r>
            <a:r>
              <a:rPr lang="en-US" b="1" dirty="0"/>
              <a:t>o</a:t>
            </a:r>
            <a:r>
              <a:rPr lang="bs-Latn-BA" b="1" dirty="0"/>
              <a:t>log</a:t>
            </a:r>
            <a:r>
              <a:rPr lang="en-US" b="1" dirty="0" err="1"/>
              <a:t>ical</a:t>
            </a:r>
            <a:r>
              <a:rPr lang="en-US" b="1" dirty="0"/>
              <a:t> Issues</a:t>
            </a:r>
            <a:endParaRPr lang="en-US" dirty="0"/>
          </a:p>
        </p:txBody>
      </p:sp>
      <p:sp>
        <p:nvSpPr>
          <p:cNvPr id="3" name="Content Placeholder 2"/>
          <p:cNvSpPr>
            <a:spLocks noGrp="1"/>
          </p:cNvSpPr>
          <p:nvPr>
            <p:ph idx="1"/>
          </p:nvPr>
        </p:nvSpPr>
        <p:spPr>
          <a:xfrm>
            <a:off x="838200" y="1066801"/>
            <a:ext cx="10791826" cy="4959594"/>
          </a:xfrm>
        </p:spPr>
        <p:txBody>
          <a:bodyPr>
            <a:normAutofit fontScale="92500"/>
          </a:bodyPr>
          <a:lstStyle/>
          <a:p>
            <a:r>
              <a:rPr lang="en-US" dirty="0"/>
              <a:t>Report based on data from the Treasury System.</a:t>
            </a:r>
          </a:p>
          <a:p>
            <a:pPr marL="0" indent="0">
              <a:buNone/>
            </a:pPr>
            <a:endParaRPr lang="en-US" sz="1100" dirty="0"/>
          </a:p>
          <a:p>
            <a:r>
              <a:rPr lang="en-US" dirty="0"/>
              <a:t>Covers the 2014-18 period, building on previous reports.</a:t>
            </a:r>
          </a:p>
          <a:p>
            <a:endParaRPr lang="en-US" sz="1100" dirty="0"/>
          </a:p>
          <a:p>
            <a:r>
              <a:rPr lang="en-US" dirty="0"/>
              <a:t>Data is presented in 2018 hryvna to ensure comparability across years.</a:t>
            </a:r>
          </a:p>
          <a:p>
            <a:endParaRPr lang="en-US" sz="1100" dirty="0"/>
          </a:p>
          <a:p>
            <a:r>
              <a:rPr lang="en-US" dirty="0"/>
              <a:t>NBU’s CPI has been used to adjust for inflation.</a:t>
            </a:r>
          </a:p>
          <a:p>
            <a:endParaRPr lang="bs-Latn-BA" sz="1100" dirty="0"/>
          </a:p>
          <a:p>
            <a:r>
              <a:rPr lang="en-US" dirty="0"/>
              <a:t>Data is aggregated differently than is usual in Ukraine.</a:t>
            </a:r>
          </a:p>
          <a:p>
            <a:pPr lvl="1"/>
            <a:r>
              <a:rPr lang="en-US" dirty="0"/>
              <a:t>General and Special Funds have been merged.</a:t>
            </a:r>
          </a:p>
          <a:p>
            <a:pPr lvl="1"/>
            <a:r>
              <a:rPr lang="en-US" dirty="0"/>
              <a:t>PIT, CIT and Excise Taxes are considered “Shared Taxes” not “Own Revenues”</a:t>
            </a:r>
          </a:p>
          <a:p>
            <a:pPr lvl="1"/>
            <a:r>
              <a:rPr lang="en-US" dirty="0"/>
              <a:t>Only Property Taxes, Land Taxes, Revenue from Asset Sales, Local fees and Charges, Land Development Fee, and Budget User Revenue are considered “Own Revenue.</a:t>
            </a:r>
            <a:endParaRPr lang="bs-Latn-BA" dirty="0"/>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spTree>
    <p:extLst>
      <p:ext uri="{BB962C8B-B14F-4D97-AF65-F5344CB8AC3E}">
        <p14:creationId xmlns:p14="http://schemas.microsoft.com/office/powerpoint/2010/main" val="5764645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426794"/>
            <a:ext cx="11058525" cy="581932"/>
          </a:xfrm>
        </p:spPr>
        <p:txBody>
          <a:bodyPr>
            <a:noAutofit/>
          </a:bodyPr>
          <a:lstStyle/>
          <a:p>
            <a:pPr algn="ctr"/>
            <a:r>
              <a:rPr lang="en-US" sz="3000" b="1" dirty="0"/>
              <a:t>Single Tax and Other Own Revenue pc vs PIT Revenue pc in COS (2018)</a:t>
            </a:r>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graphicFrame>
        <p:nvGraphicFramePr>
          <p:cNvPr id="5" name="Chart 4" title="Chart">
            <a:extLst>
              <a:ext uri="{FF2B5EF4-FFF2-40B4-BE49-F238E27FC236}">
                <a16:creationId xmlns:a16="http://schemas.microsoft.com/office/drawing/2014/main" id="{7BACBA4B-123B-4D5A-8CA5-6F51C887DB30}"/>
              </a:ext>
            </a:extLst>
          </p:cNvPr>
          <p:cNvGraphicFramePr/>
          <p:nvPr>
            <p:extLst>
              <p:ext uri="{D42A27DB-BD31-4B8C-83A1-F6EECF244321}">
                <p14:modId xmlns:p14="http://schemas.microsoft.com/office/powerpoint/2010/main" val="2405594661"/>
              </p:ext>
            </p:extLst>
          </p:nvPr>
        </p:nvGraphicFramePr>
        <p:xfrm>
          <a:off x="566056" y="1377269"/>
          <a:ext cx="5644244" cy="442345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Chart 5" title="Chart">
            <a:extLst>
              <a:ext uri="{FF2B5EF4-FFF2-40B4-BE49-F238E27FC236}">
                <a16:creationId xmlns:a16="http://schemas.microsoft.com/office/drawing/2014/main" id="{00000000-0008-0000-0100-000004000000}"/>
              </a:ext>
            </a:extLst>
          </p:cNvPr>
          <p:cNvGraphicFramePr/>
          <p:nvPr>
            <p:extLst>
              <p:ext uri="{D42A27DB-BD31-4B8C-83A1-F6EECF244321}">
                <p14:modId xmlns:p14="http://schemas.microsoft.com/office/powerpoint/2010/main" val="972190862"/>
              </p:ext>
            </p:extLst>
          </p:nvPr>
        </p:nvGraphicFramePr>
        <p:xfrm>
          <a:off x="6210300" y="1377270"/>
          <a:ext cx="5581649" cy="428058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2172937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8957" y="426794"/>
            <a:ext cx="10515600" cy="581932"/>
          </a:xfrm>
        </p:spPr>
        <p:txBody>
          <a:bodyPr>
            <a:normAutofit fontScale="90000"/>
          </a:bodyPr>
          <a:lstStyle/>
          <a:p>
            <a:r>
              <a:rPr lang="en-US" b="1" dirty="0"/>
              <a:t>PIT and Own Revenue per capita in OTH</a:t>
            </a:r>
            <a:endParaRPr lang="en-US" dirty="0"/>
          </a:p>
        </p:txBody>
      </p:sp>
      <p:sp>
        <p:nvSpPr>
          <p:cNvPr id="3" name="Content Placeholder 2"/>
          <p:cNvSpPr>
            <a:spLocks noGrp="1"/>
          </p:cNvSpPr>
          <p:nvPr>
            <p:ph idx="1"/>
          </p:nvPr>
        </p:nvSpPr>
        <p:spPr>
          <a:xfrm>
            <a:off x="838200" y="1066800"/>
            <a:ext cx="10657114" cy="5110163"/>
          </a:xfrm>
        </p:spPr>
        <p:txBody>
          <a:bodyPr>
            <a:normAutofit lnSpcReduction="10000"/>
          </a:bodyPr>
          <a:lstStyle/>
          <a:p>
            <a:r>
              <a:rPr lang="en-US" dirty="0"/>
              <a:t>The relationship between PIT pc and both Single Tax and Other Own Revenue pc. is much less strong in OTH than in COS (R</a:t>
            </a:r>
            <a:r>
              <a:rPr lang="en-US" baseline="30000" dirty="0"/>
              <a:t>2 </a:t>
            </a:r>
            <a:r>
              <a:rPr lang="en-US" dirty="0"/>
              <a:t>= .15 &amp; R</a:t>
            </a:r>
            <a:r>
              <a:rPr lang="en-US" baseline="30000" dirty="0"/>
              <a:t>2 </a:t>
            </a:r>
            <a:r>
              <a:rPr lang="en-US" dirty="0"/>
              <a:t>= .05)</a:t>
            </a:r>
          </a:p>
          <a:p>
            <a:endParaRPr lang="en-US" sz="1000" dirty="0"/>
          </a:p>
          <a:p>
            <a:r>
              <a:rPr lang="en-US" dirty="0"/>
              <a:t>The reasons for this lie in a relatively small number of OTH that have radically different revenue patterns than the norm for COS:</a:t>
            </a:r>
          </a:p>
          <a:p>
            <a:pPr lvl="1"/>
            <a:r>
              <a:rPr lang="en-US" dirty="0"/>
              <a:t>15 OTH have PIT revenues well above 7000 </a:t>
            </a:r>
            <a:r>
              <a:rPr lang="en-US" dirty="0" err="1"/>
              <a:t>hr</a:t>
            </a:r>
            <a:r>
              <a:rPr lang="en-US" dirty="0"/>
              <a:t> pc. (only 1 COS does)  </a:t>
            </a:r>
          </a:p>
          <a:p>
            <a:pPr lvl="1"/>
            <a:r>
              <a:rPr lang="en-US" dirty="0"/>
              <a:t>In 14 of them, the collection of both Single Tax and Other Own Revenue is much less than one would expect.</a:t>
            </a:r>
          </a:p>
          <a:p>
            <a:pPr lvl="1"/>
            <a:r>
              <a:rPr lang="en-US" dirty="0"/>
              <a:t>11 OTH have exceptionally high per capita from Other Own Revenue (from Land Rent and Land Taxes on legal entities), with most of them having multiples of it 2 or 3 times those of the highest COS.</a:t>
            </a:r>
          </a:p>
          <a:p>
            <a:pPr lvl="1"/>
            <a:endParaRPr lang="en-US" sz="1000" dirty="0"/>
          </a:p>
          <a:p>
            <a:r>
              <a:rPr lang="en-US" dirty="0"/>
              <a:t>These outliers ‘distort’ the scales of the charts and weaken the expected correlation between PIT and own revenue</a:t>
            </a:r>
            <a:endParaRPr lang="bs-Latn-BA" dirty="0"/>
          </a:p>
          <a:p>
            <a:pPr marL="0" indent="0">
              <a:buNone/>
            </a:pPr>
            <a:endParaRPr lang="en-US" dirty="0"/>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spTree>
    <p:extLst>
      <p:ext uri="{BB962C8B-B14F-4D97-AF65-F5344CB8AC3E}">
        <p14:creationId xmlns:p14="http://schemas.microsoft.com/office/powerpoint/2010/main" val="38262564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4868"/>
            <a:ext cx="11201399" cy="581932"/>
          </a:xfrm>
        </p:spPr>
        <p:txBody>
          <a:bodyPr>
            <a:noAutofit/>
          </a:bodyPr>
          <a:lstStyle/>
          <a:p>
            <a:pPr algn="ctr"/>
            <a:r>
              <a:rPr lang="en-US" sz="3000" b="1" dirty="0"/>
              <a:t>Single Tax and Other Own Revenue pc vs PIT Revenue pc in OTH (2018)</a:t>
            </a:r>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graphicFrame>
        <p:nvGraphicFramePr>
          <p:cNvPr id="5" name="Chart 4">
            <a:extLst>
              <a:ext uri="{FF2B5EF4-FFF2-40B4-BE49-F238E27FC236}">
                <a16:creationId xmlns:a16="http://schemas.microsoft.com/office/drawing/2014/main" id="{E777AAD3-9816-40F5-8A32-CAA4BAAF42B9}"/>
              </a:ext>
            </a:extLst>
          </p:cNvPr>
          <p:cNvGraphicFramePr/>
          <p:nvPr>
            <p:extLst>
              <p:ext uri="{D42A27DB-BD31-4B8C-83A1-F6EECF244321}">
                <p14:modId xmlns:p14="http://schemas.microsoft.com/office/powerpoint/2010/main" val="1717233445"/>
              </p:ext>
            </p:extLst>
          </p:nvPr>
        </p:nvGraphicFramePr>
        <p:xfrm>
          <a:off x="646430" y="1333500"/>
          <a:ext cx="5220970" cy="432435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Chart 5">
            <a:extLst>
              <a:ext uri="{FF2B5EF4-FFF2-40B4-BE49-F238E27FC236}">
                <a16:creationId xmlns:a16="http://schemas.microsoft.com/office/drawing/2014/main" id="{9199E8D1-76F9-4FD1-8030-5C9938E24F4A}"/>
              </a:ext>
            </a:extLst>
          </p:cNvPr>
          <p:cNvGraphicFramePr/>
          <p:nvPr>
            <p:extLst>
              <p:ext uri="{D42A27DB-BD31-4B8C-83A1-F6EECF244321}">
                <p14:modId xmlns:p14="http://schemas.microsoft.com/office/powerpoint/2010/main" val="3226881280"/>
              </p:ext>
            </p:extLst>
          </p:nvPr>
        </p:nvGraphicFramePr>
        <p:xfrm>
          <a:off x="6400800" y="1333500"/>
          <a:ext cx="4952999" cy="417195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41301680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8957" y="426794"/>
            <a:ext cx="10515600" cy="354256"/>
          </a:xfrm>
        </p:spPr>
        <p:txBody>
          <a:bodyPr>
            <a:normAutofit fontScale="90000"/>
          </a:bodyPr>
          <a:lstStyle/>
          <a:p>
            <a:r>
              <a:rPr lang="en-US" b="1" dirty="0"/>
              <a:t>PIT and Own Revenue per capita in OTH</a:t>
            </a:r>
          </a:p>
        </p:txBody>
      </p:sp>
      <p:sp>
        <p:nvSpPr>
          <p:cNvPr id="3" name="Content Placeholder 2"/>
          <p:cNvSpPr>
            <a:spLocks noGrp="1"/>
          </p:cNvSpPr>
          <p:nvPr>
            <p:ph idx="1"/>
          </p:nvPr>
        </p:nvSpPr>
        <p:spPr>
          <a:xfrm>
            <a:off x="838199" y="1066800"/>
            <a:ext cx="10848976" cy="5110163"/>
          </a:xfrm>
        </p:spPr>
        <p:txBody>
          <a:bodyPr>
            <a:normAutofit fontScale="92500"/>
          </a:bodyPr>
          <a:lstStyle/>
          <a:p>
            <a:r>
              <a:rPr lang="en-US" dirty="0"/>
              <a:t>These “super rich” OTH created themselves (c. 3.3% of 666 operating in 2018)</a:t>
            </a:r>
          </a:p>
          <a:p>
            <a:pPr lvl="1">
              <a:buFont typeface="Wingdings" panose="05000000000000000000" pitchFamily="2" charset="2"/>
              <a:buChar char="Ø"/>
            </a:pPr>
            <a:r>
              <a:rPr lang="en-US" dirty="0"/>
              <a:t>They amalgamated around exceptionally strong industrial or agricultural assets.</a:t>
            </a:r>
          </a:p>
          <a:p>
            <a:pPr lvl="1">
              <a:buFont typeface="Wingdings" panose="05000000000000000000" pitchFamily="2" charset="2"/>
              <a:buChar char="Ø"/>
            </a:pPr>
            <a:r>
              <a:rPr lang="en-US" dirty="0"/>
              <a:t>And they did not allow or made little effort to include the poorer areas around them</a:t>
            </a:r>
          </a:p>
          <a:p>
            <a:pPr lvl="1">
              <a:buFont typeface="Wingdings" panose="05000000000000000000" pitchFamily="2" charset="2"/>
              <a:buChar char="Ø"/>
            </a:pPr>
            <a:endParaRPr lang="en-US" sz="1100" dirty="0"/>
          </a:p>
          <a:p>
            <a:r>
              <a:rPr lang="en-US" dirty="0"/>
              <a:t>Going forward, the national government should not allow the formation of OTH with exceptionally high per capita revenues from either PIT or from land related own revenues.</a:t>
            </a:r>
            <a:r>
              <a:rPr lang="bs-Latn-BA" dirty="0"/>
              <a:t> </a:t>
            </a:r>
            <a:endParaRPr lang="en-US" dirty="0"/>
          </a:p>
          <a:p>
            <a:endParaRPr lang="en-US" sz="1000" dirty="0"/>
          </a:p>
          <a:p>
            <a:r>
              <a:rPr lang="en-US" dirty="0"/>
              <a:t>But it is important to recognize that while very few COS have PIT revenues less than 2000 hr. pc., very large numbers of OTH do. </a:t>
            </a:r>
          </a:p>
          <a:p>
            <a:endParaRPr lang="en-US" sz="1100" dirty="0"/>
          </a:p>
          <a:p>
            <a:r>
              <a:rPr lang="en-US" dirty="0"/>
              <a:t>This will not change with the completion of the amalgamation process, and the need for equalization funds will increase.</a:t>
            </a:r>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spTree>
    <p:extLst>
      <p:ext uri="{BB962C8B-B14F-4D97-AF65-F5344CB8AC3E}">
        <p14:creationId xmlns:p14="http://schemas.microsoft.com/office/powerpoint/2010/main" val="29127711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8175" y="426794"/>
            <a:ext cx="10786382" cy="468556"/>
          </a:xfrm>
        </p:spPr>
        <p:txBody>
          <a:bodyPr>
            <a:normAutofit fontScale="90000"/>
          </a:bodyPr>
          <a:lstStyle/>
          <a:p>
            <a:r>
              <a:rPr lang="en-US" b="1" dirty="0"/>
              <a:t>Trends in Investment Spending: Kyiv, COS, OTH</a:t>
            </a:r>
          </a:p>
        </p:txBody>
      </p:sp>
      <p:sp>
        <p:nvSpPr>
          <p:cNvPr id="3" name="Content Placeholder 2"/>
          <p:cNvSpPr>
            <a:spLocks noGrp="1"/>
          </p:cNvSpPr>
          <p:nvPr>
            <p:ph idx="1"/>
          </p:nvPr>
        </p:nvSpPr>
        <p:spPr>
          <a:xfrm>
            <a:off x="457200" y="981075"/>
            <a:ext cx="11225212" cy="2762427"/>
          </a:xfrm>
        </p:spPr>
        <p:txBody>
          <a:bodyPr>
            <a:normAutofit fontScale="92500"/>
          </a:bodyPr>
          <a:lstStyle/>
          <a:p>
            <a:r>
              <a:rPr lang="en-US" dirty="0"/>
              <a:t>Investment as a share of total expenditure is the single most reliable indicator of the relative financial position of local governments.</a:t>
            </a:r>
          </a:p>
          <a:p>
            <a:endParaRPr lang="en-US" sz="1000" dirty="0"/>
          </a:p>
          <a:p>
            <a:r>
              <a:rPr lang="en-US" dirty="0"/>
              <a:t>Investment is very high and rising in Kyiv. In 2018, the 19.63 </a:t>
            </a:r>
            <a:r>
              <a:rPr lang="en-US" dirty="0" err="1"/>
              <a:t>bln</a:t>
            </a:r>
            <a:r>
              <a:rPr lang="en-US" dirty="0"/>
              <a:t> </a:t>
            </a:r>
            <a:r>
              <a:rPr lang="en-US" dirty="0" err="1"/>
              <a:t>hr</a:t>
            </a:r>
            <a:r>
              <a:rPr lang="en-US" dirty="0"/>
              <a:t> that Kyiv invested equaled 60% of all COS investment (7.5% vs 45% of total population)</a:t>
            </a:r>
          </a:p>
          <a:p>
            <a:endParaRPr lang="en-US" sz="1000" dirty="0"/>
          </a:p>
          <a:p>
            <a:r>
              <a:rPr lang="en-US" dirty="0"/>
              <a:t>But investment is falling in COS and OTH and has dipped below 20% in the latter</a:t>
            </a:r>
            <a:endParaRPr lang="bs-Latn-BA" dirty="0"/>
          </a:p>
          <a:p>
            <a:pPr marL="0" indent="0">
              <a:buNone/>
            </a:pPr>
            <a:endParaRPr lang="en-US" dirty="0"/>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graphicFrame>
        <p:nvGraphicFramePr>
          <p:cNvPr id="6" name="Table 5"/>
          <p:cNvGraphicFramePr>
            <a:graphicFrameLocks noGrp="1"/>
          </p:cNvGraphicFramePr>
          <p:nvPr>
            <p:extLst>
              <p:ext uri="{D42A27DB-BD31-4B8C-83A1-F6EECF244321}">
                <p14:modId xmlns:p14="http://schemas.microsoft.com/office/powerpoint/2010/main" val="2644581100"/>
              </p:ext>
            </p:extLst>
          </p:nvPr>
        </p:nvGraphicFramePr>
        <p:xfrm>
          <a:off x="1104902" y="3743502"/>
          <a:ext cx="9982199" cy="2392227"/>
        </p:xfrm>
        <a:graphic>
          <a:graphicData uri="http://schemas.openxmlformats.org/drawingml/2006/table">
            <a:tbl>
              <a:tblPr firstRow="1" firstCol="1" bandRow="1">
                <a:tableStyleId>{10A1B5D5-9B99-4C35-A422-299274C87663}</a:tableStyleId>
              </a:tblPr>
              <a:tblGrid>
                <a:gridCol w="998220">
                  <a:extLst>
                    <a:ext uri="{9D8B030D-6E8A-4147-A177-3AD203B41FA5}">
                      <a16:colId xmlns:a16="http://schemas.microsoft.com/office/drawing/2014/main" val="20000"/>
                    </a:ext>
                  </a:extLst>
                </a:gridCol>
                <a:gridCol w="868243">
                  <a:extLst>
                    <a:ext uri="{9D8B030D-6E8A-4147-A177-3AD203B41FA5}">
                      <a16:colId xmlns:a16="http://schemas.microsoft.com/office/drawing/2014/main" val="20001"/>
                    </a:ext>
                  </a:extLst>
                </a:gridCol>
                <a:gridCol w="1310163">
                  <a:extLst>
                    <a:ext uri="{9D8B030D-6E8A-4147-A177-3AD203B41FA5}">
                      <a16:colId xmlns:a16="http://schemas.microsoft.com/office/drawing/2014/main" val="20002"/>
                    </a:ext>
                  </a:extLst>
                </a:gridCol>
                <a:gridCol w="816253">
                  <a:extLst>
                    <a:ext uri="{9D8B030D-6E8A-4147-A177-3AD203B41FA5}">
                      <a16:colId xmlns:a16="http://schemas.microsoft.com/office/drawing/2014/main" val="20003"/>
                    </a:ext>
                  </a:extLst>
                </a:gridCol>
                <a:gridCol w="774661">
                  <a:extLst>
                    <a:ext uri="{9D8B030D-6E8A-4147-A177-3AD203B41FA5}">
                      <a16:colId xmlns:a16="http://schemas.microsoft.com/office/drawing/2014/main" val="20004"/>
                    </a:ext>
                  </a:extLst>
                </a:gridCol>
                <a:gridCol w="1310163">
                  <a:extLst>
                    <a:ext uri="{9D8B030D-6E8A-4147-A177-3AD203B41FA5}">
                      <a16:colId xmlns:a16="http://schemas.microsoft.com/office/drawing/2014/main" val="20005"/>
                    </a:ext>
                  </a:extLst>
                </a:gridCol>
                <a:gridCol w="909837">
                  <a:extLst>
                    <a:ext uri="{9D8B030D-6E8A-4147-A177-3AD203B41FA5}">
                      <a16:colId xmlns:a16="http://schemas.microsoft.com/office/drawing/2014/main" val="20006"/>
                    </a:ext>
                  </a:extLst>
                </a:gridCol>
                <a:gridCol w="868243">
                  <a:extLst>
                    <a:ext uri="{9D8B030D-6E8A-4147-A177-3AD203B41FA5}">
                      <a16:colId xmlns:a16="http://schemas.microsoft.com/office/drawing/2014/main" val="20007"/>
                    </a:ext>
                  </a:extLst>
                </a:gridCol>
                <a:gridCol w="1310163">
                  <a:extLst>
                    <a:ext uri="{9D8B030D-6E8A-4147-A177-3AD203B41FA5}">
                      <a16:colId xmlns:a16="http://schemas.microsoft.com/office/drawing/2014/main" val="20008"/>
                    </a:ext>
                  </a:extLst>
                </a:gridCol>
                <a:gridCol w="816253">
                  <a:extLst>
                    <a:ext uri="{9D8B030D-6E8A-4147-A177-3AD203B41FA5}">
                      <a16:colId xmlns:a16="http://schemas.microsoft.com/office/drawing/2014/main" val="20009"/>
                    </a:ext>
                  </a:extLst>
                </a:gridCol>
              </a:tblGrid>
              <a:tr h="307814">
                <a:tc>
                  <a:txBody>
                    <a:bodyPr/>
                    <a:lstStyle/>
                    <a:p>
                      <a:pPr marL="0" marR="0">
                        <a:lnSpc>
                          <a:spcPct val="107000"/>
                        </a:lnSpc>
                        <a:spcBef>
                          <a:spcPts val="0"/>
                        </a:spcBef>
                        <a:spcAft>
                          <a:spcPts val="0"/>
                        </a:spcAft>
                      </a:pPr>
                      <a:r>
                        <a:rPr lang="en-US" sz="1800" dirty="0">
                          <a:solidFill>
                            <a:schemeClr val="tx1"/>
                          </a:solidFill>
                          <a:effectLst/>
                        </a:rPr>
                        <a:t> </a:t>
                      </a:r>
                      <a:endParaRPr lang="hr-H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pPr marL="0" marR="0" algn="ctr">
                        <a:lnSpc>
                          <a:spcPct val="107000"/>
                        </a:lnSpc>
                        <a:spcBef>
                          <a:spcPts val="0"/>
                        </a:spcBef>
                        <a:spcAft>
                          <a:spcPts val="0"/>
                        </a:spcAft>
                      </a:pPr>
                      <a:r>
                        <a:rPr lang="en-US" sz="1800" dirty="0">
                          <a:solidFill>
                            <a:schemeClr val="tx1"/>
                          </a:solidFill>
                          <a:effectLst/>
                        </a:rPr>
                        <a:t>Kyiv</a:t>
                      </a:r>
                      <a:endParaRPr lang="hr-H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endParaRPr lang="hr-HR"/>
                    </a:p>
                  </a:txBody>
                  <a:tcPr/>
                </a:tc>
                <a:tc hMerge="1">
                  <a:txBody>
                    <a:bodyPr/>
                    <a:lstStyle/>
                    <a:p>
                      <a:endParaRPr lang="hr-HR"/>
                    </a:p>
                  </a:txBody>
                  <a:tcPr/>
                </a:tc>
                <a:tc gridSpan="3">
                  <a:txBody>
                    <a:bodyPr/>
                    <a:lstStyle/>
                    <a:p>
                      <a:pPr marL="0" marR="0" algn="ctr">
                        <a:lnSpc>
                          <a:spcPct val="107000"/>
                        </a:lnSpc>
                        <a:spcBef>
                          <a:spcPts val="0"/>
                        </a:spcBef>
                        <a:spcAft>
                          <a:spcPts val="0"/>
                        </a:spcAft>
                      </a:pPr>
                      <a:r>
                        <a:rPr lang="en-US" sz="1800" dirty="0">
                          <a:solidFill>
                            <a:schemeClr val="tx1"/>
                          </a:solidFill>
                          <a:effectLst/>
                        </a:rPr>
                        <a:t>COS</a:t>
                      </a:r>
                      <a:endParaRPr lang="hr-H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endParaRPr lang="hr-HR"/>
                    </a:p>
                  </a:txBody>
                  <a:tcPr/>
                </a:tc>
                <a:tc hMerge="1">
                  <a:txBody>
                    <a:bodyPr/>
                    <a:lstStyle/>
                    <a:p>
                      <a:endParaRPr lang="hr-HR"/>
                    </a:p>
                  </a:txBody>
                  <a:tcPr/>
                </a:tc>
                <a:tc gridSpan="3">
                  <a:txBody>
                    <a:bodyPr/>
                    <a:lstStyle/>
                    <a:p>
                      <a:pPr marL="0" marR="0" algn="ctr">
                        <a:lnSpc>
                          <a:spcPct val="107000"/>
                        </a:lnSpc>
                        <a:spcBef>
                          <a:spcPts val="0"/>
                        </a:spcBef>
                        <a:spcAft>
                          <a:spcPts val="0"/>
                        </a:spcAft>
                      </a:pPr>
                      <a:r>
                        <a:rPr lang="en-US" sz="1800" dirty="0">
                          <a:solidFill>
                            <a:schemeClr val="tx1"/>
                          </a:solidFill>
                          <a:effectLst/>
                        </a:rPr>
                        <a:t>OTH</a:t>
                      </a:r>
                      <a:endParaRPr lang="hr-H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lang="hr-HR"/>
                    </a:p>
                  </a:txBody>
                  <a:tcPr/>
                </a:tc>
                <a:tc hMerge="1">
                  <a:txBody>
                    <a:bodyPr/>
                    <a:lstStyle/>
                    <a:p>
                      <a:endParaRPr lang="hr-HR"/>
                    </a:p>
                  </a:txBody>
                  <a:tcPr/>
                </a:tc>
                <a:extLst>
                  <a:ext uri="{0D108BD9-81ED-4DB2-BD59-A6C34878D82A}">
                    <a16:rowId xmlns:a16="http://schemas.microsoft.com/office/drawing/2014/main" val="10000"/>
                  </a:ext>
                </a:extLst>
              </a:tr>
              <a:tr h="1023235">
                <a:tc>
                  <a:txBody>
                    <a:bodyPr/>
                    <a:lstStyle/>
                    <a:p>
                      <a:pPr marL="0" marR="0">
                        <a:lnSpc>
                          <a:spcPct val="107000"/>
                        </a:lnSpc>
                        <a:spcBef>
                          <a:spcPts val="0"/>
                        </a:spcBef>
                        <a:spcAft>
                          <a:spcPts val="0"/>
                        </a:spcAft>
                      </a:pPr>
                      <a:r>
                        <a:rPr lang="en-US" sz="1800" dirty="0">
                          <a:effectLst/>
                        </a:rPr>
                        <a:t> </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800" dirty="0">
                          <a:effectLst/>
                        </a:rPr>
                        <a:t>Bn. Hr.</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gn="ctr">
                        <a:lnSpc>
                          <a:spcPct val="107000"/>
                        </a:lnSpc>
                        <a:spcBef>
                          <a:spcPts val="0"/>
                        </a:spcBef>
                        <a:spcAft>
                          <a:spcPts val="0"/>
                        </a:spcAft>
                      </a:pPr>
                      <a:r>
                        <a:rPr lang="en-US" sz="1800" dirty="0">
                          <a:effectLst/>
                        </a:rPr>
                        <a:t>% of Total Expend (w/o Soc. </a:t>
                      </a:r>
                      <a:r>
                        <a:rPr lang="en-US" sz="1800" dirty="0" err="1">
                          <a:effectLst/>
                        </a:rPr>
                        <a:t>Wel</a:t>
                      </a:r>
                      <a:r>
                        <a:rPr lang="en-US" sz="1800" dirty="0">
                          <a:effectLst/>
                        </a:rPr>
                        <a:t>.)</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gn="ctr">
                        <a:lnSpc>
                          <a:spcPct val="107000"/>
                        </a:lnSpc>
                        <a:spcBef>
                          <a:spcPts val="0"/>
                        </a:spcBef>
                        <a:spcAft>
                          <a:spcPts val="0"/>
                        </a:spcAft>
                      </a:pPr>
                      <a:r>
                        <a:rPr lang="en-US" sz="1800" dirty="0">
                          <a:effectLst/>
                        </a:rPr>
                        <a:t>Per Capita</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gn="ctr">
                        <a:lnSpc>
                          <a:spcPct val="107000"/>
                        </a:lnSpc>
                        <a:spcBef>
                          <a:spcPts val="0"/>
                        </a:spcBef>
                        <a:spcAft>
                          <a:spcPts val="0"/>
                        </a:spcAft>
                      </a:pPr>
                      <a:r>
                        <a:rPr lang="en-US" sz="1800" dirty="0">
                          <a:effectLst/>
                        </a:rPr>
                        <a:t>Bn. Hr.</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ctr">
                        <a:lnSpc>
                          <a:spcPct val="107000"/>
                        </a:lnSpc>
                        <a:spcBef>
                          <a:spcPts val="0"/>
                        </a:spcBef>
                        <a:spcAft>
                          <a:spcPts val="0"/>
                        </a:spcAft>
                      </a:pPr>
                      <a:r>
                        <a:rPr lang="en-US" sz="1800" dirty="0">
                          <a:effectLst/>
                        </a:rPr>
                        <a:t>% of Total Expend (w/o Soc. </a:t>
                      </a:r>
                      <a:r>
                        <a:rPr lang="en-US" sz="1800" dirty="0" err="1">
                          <a:effectLst/>
                        </a:rPr>
                        <a:t>Wel</a:t>
                      </a:r>
                      <a:r>
                        <a:rPr lang="en-US" sz="1800" dirty="0">
                          <a:effectLst/>
                        </a:rPr>
                        <a:t>.)</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ctr">
                        <a:lnSpc>
                          <a:spcPct val="107000"/>
                        </a:lnSpc>
                        <a:spcBef>
                          <a:spcPts val="0"/>
                        </a:spcBef>
                        <a:spcAft>
                          <a:spcPts val="0"/>
                        </a:spcAft>
                      </a:pPr>
                      <a:r>
                        <a:rPr lang="en-US" sz="1800">
                          <a:effectLst/>
                        </a:rPr>
                        <a:t>Per Capita</a:t>
                      </a:r>
                      <a:endParaRPr lang="hr-H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ctr">
                        <a:lnSpc>
                          <a:spcPct val="107000"/>
                        </a:lnSpc>
                        <a:spcBef>
                          <a:spcPts val="0"/>
                        </a:spcBef>
                        <a:spcAft>
                          <a:spcPts val="0"/>
                        </a:spcAft>
                      </a:pPr>
                      <a:r>
                        <a:rPr lang="en-US" sz="1800" dirty="0">
                          <a:effectLst/>
                        </a:rPr>
                        <a:t>Bn. Hr.</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a:lnSpc>
                          <a:spcPct val="107000"/>
                        </a:lnSpc>
                        <a:spcBef>
                          <a:spcPts val="0"/>
                        </a:spcBef>
                        <a:spcAft>
                          <a:spcPts val="0"/>
                        </a:spcAft>
                      </a:pPr>
                      <a:r>
                        <a:rPr lang="en-US" sz="1800" dirty="0">
                          <a:effectLst/>
                        </a:rPr>
                        <a:t>% of Total Expend (w/o Soc. </a:t>
                      </a:r>
                      <a:r>
                        <a:rPr lang="en-US" sz="1800" dirty="0" err="1">
                          <a:effectLst/>
                        </a:rPr>
                        <a:t>Wel</a:t>
                      </a:r>
                      <a:r>
                        <a:rPr lang="en-US" sz="1800" dirty="0">
                          <a:effectLst/>
                        </a:rPr>
                        <a:t>.)</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ctr">
                        <a:lnSpc>
                          <a:spcPct val="107000"/>
                        </a:lnSpc>
                        <a:spcBef>
                          <a:spcPts val="0"/>
                        </a:spcBef>
                        <a:spcAft>
                          <a:spcPts val="0"/>
                        </a:spcAft>
                      </a:pPr>
                      <a:r>
                        <a:rPr lang="en-US" sz="1800">
                          <a:effectLst/>
                        </a:rPr>
                        <a:t>Per Capita</a:t>
                      </a:r>
                      <a:endParaRPr lang="hr-H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0001"/>
                  </a:ext>
                </a:extLst>
              </a:tr>
              <a:tr h="307814">
                <a:tc>
                  <a:txBody>
                    <a:bodyPr/>
                    <a:lstStyle/>
                    <a:p>
                      <a:pPr marL="0" marR="0" algn="r">
                        <a:lnSpc>
                          <a:spcPct val="107000"/>
                        </a:lnSpc>
                        <a:spcBef>
                          <a:spcPts val="0"/>
                        </a:spcBef>
                        <a:spcAft>
                          <a:spcPts val="0"/>
                        </a:spcAft>
                      </a:pPr>
                      <a:r>
                        <a:rPr lang="en-US" sz="1800" dirty="0">
                          <a:effectLst/>
                        </a:rPr>
                        <a:t>2016</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r">
                        <a:lnSpc>
                          <a:spcPct val="107000"/>
                        </a:lnSpc>
                        <a:spcBef>
                          <a:spcPts val="0"/>
                        </a:spcBef>
                        <a:spcAft>
                          <a:spcPts val="0"/>
                        </a:spcAft>
                      </a:pPr>
                      <a:r>
                        <a:rPr lang="en-US" sz="1800" dirty="0">
                          <a:effectLst/>
                        </a:rPr>
                        <a:t>11.86</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gn="r">
                        <a:lnSpc>
                          <a:spcPct val="107000"/>
                        </a:lnSpc>
                        <a:spcBef>
                          <a:spcPts val="0"/>
                        </a:spcBef>
                        <a:spcAft>
                          <a:spcPts val="0"/>
                        </a:spcAft>
                      </a:pPr>
                      <a:r>
                        <a:rPr lang="en-US" sz="1800" dirty="0">
                          <a:effectLst/>
                        </a:rPr>
                        <a:t>33%</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gn="r">
                        <a:lnSpc>
                          <a:spcPct val="107000"/>
                        </a:lnSpc>
                        <a:spcBef>
                          <a:spcPts val="0"/>
                        </a:spcBef>
                        <a:spcAft>
                          <a:spcPts val="0"/>
                        </a:spcAft>
                      </a:pPr>
                      <a:r>
                        <a:rPr lang="en-US" sz="1800" dirty="0">
                          <a:effectLst/>
                        </a:rPr>
                        <a:t>4,080</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gn="r">
                        <a:lnSpc>
                          <a:spcPct val="107000"/>
                        </a:lnSpc>
                        <a:spcBef>
                          <a:spcPts val="0"/>
                        </a:spcBef>
                        <a:spcAft>
                          <a:spcPts val="0"/>
                        </a:spcAft>
                      </a:pPr>
                      <a:r>
                        <a:rPr lang="en-US" sz="1800" dirty="0">
                          <a:effectLst/>
                        </a:rPr>
                        <a:t>28.44</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800" dirty="0">
                          <a:effectLst/>
                        </a:rPr>
                        <a:t>26%</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800" dirty="0">
                          <a:effectLst/>
                        </a:rPr>
                        <a:t>1,640</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800" dirty="0">
                          <a:effectLst/>
                        </a:rPr>
                        <a:t>2.36</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r">
                        <a:lnSpc>
                          <a:spcPct val="107000"/>
                        </a:lnSpc>
                        <a:spcBef>
                          <a:spcPts val="0"/>
                        </a:spcBef>
                        <a:spcAft>
                          <a:spcPts val="0"/>
                        </a:spcAft>
                      </a:pPr>
                      <a:r>
                        <a:rPr lang="en-US" sz="1800" dirty="0">
                          <a:effectLst/>
                        </a:rPr>
                        <a:t>33%</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r">
                        <a:lnSpc>
                          <a:spcPct val="107000"/>
                        </a:lnSpc>
                        <a:spcBef>
                          <a:spcPts val="0"/>
                        </a:spcBef>
                        <a:spcAft>
                          <a:spcPts val="0"/>
                        </a:spcAft>
                      </a:pPr>
                      <a:r>
                        <a:rPr lang="en-US" sz="1800">
                          <a:effectLst/>
                        </a:rPr>
                        <a:t>1,702</a:t>
                      </a:r>
                      <a:endParaRPr lang="hr-H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0002"/>
                  </a:ext>
                </a:extLst>
              </a:tr>
              <a:tr h="307814">
                <a:tc>
                  <a:txBody>
                    <a:bodyPr/>
                    <a:lstStyle/>
                    <a:p>
                      <a:pPr marL="0" marR="0" algn="r">
                        <a:lnSpc>
                          <a:spcPct val="107000"/>
                        </a:lnSpc>
                        <a:spcBef>
                          <a:spcPts val="0"/>
                        </a:spcBef>
                        <a:spcAft>
                          <a:spcPts val="0"/>
                        </a:spcAft>
                      </a:pPr>
                      <a:r>
                        <a:rPr lang="en-US" sz="1800">
                          <a:effectLst/>
                        </a:rPr>
                        <a:t>2017</a:t>
                      </a:r>
                      <a:endParaRPr lang="hr-H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r">
                        <a:lnSpc>
                          <a:spcPct val="107000"/>
                        </a:lnSpc>
                        <a:spcBef>
                          <a:spcPts val="0"/>
                        </a:spcBef>
                        <a:spcAft>
                          <a:spcPts val="0"/>
                        </a:spcAft>
                      </a:pPr>
                      <a:r>
                        <a:rPr lang="en-US" sz="1800" dirty="0">
                          <a:effectLst/>
                        </a:rPr>
                        <a:t>16.81</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gn="r">
                        <a:lnSpc>
                          <a:spcPct val="107000"/>
                        </a:lnSpc>
                        <a:spcBef>
                          <a:spcPts val="0"/>
                        </a:spcBef>
                        <a:spcAft>
                          <a:spcPts val="0"/>
                        </a:spcAft>
                      </a:pPr>
                      <a:r>
                        <a:rPr lang="en-US" sz="1800" dirty="0">
                          <a:effectLst/>
                        </a:rPr>
                        <a:t>37%</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gn="r">
                        <a:lnSpc>
                          <a:spcPct val="107000"/>
                        </a:lnSpc>
                        <a:spcBef>
                          <a:spcPts val="0"/>
                        </a:spcBef>
                        <a:spcAft>
                          <a:spcPts val="0"/>
                        </a:spcAft>
                      </a:pPr>
                      <a:r>
                        <a:rPr lang="en-US" sz="1800" dirty="0">
                          <a:effectLst/>
                        </a:rPr>
                        <a:t>5,784</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gn="r">
                        <a:lnSpc>
                          <a:spcPct val="107000"/>
                        </a:lnSpc>
                        <a:spcBef>
                          <a:spcPts val="0"/>
                        </a:spcBef>
                        <a:spcAft>
                          <a:spcPts val="0"/>
                        </a:spcAft>
                      </a:pPr>
                      <a:r>
                        <a:rPr lang="en-US" sz="1800">
                          <a:effectLst/>
                        </a:rPr>
                        <a:t>31.03</a:t>
                      </a:r>
                      <a:endParaRPr lang="hr-H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800" dirty="0">
                          <a:effectLst/>
                        </a:rPr>
                        <a:t>24%</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800" dirty="0">
                          <a:effectLst/>
                        </a:rPr>
                        <a:t>1,793</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800" dirty="0">
                          <a:effectLst/>
                        </a:rPr>
                        <a:t>4.58</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r">
                        <a:lnSpc>
                          <a:spcPct val="107000"/>
                        </a:lnSpc>
                        <a:spcBef>
                          <a:spcPts val="0"/>
                        </a:spcBef>
                        <a:spcAft>
                          <a:spcPts val="0"/>
                        </a:spcAft>
                      </a:pPr>
                      <a:r>
                        <a:rPr lang="en-US" sz="1800" dirty="0">
                          <a:effectLst/>
                        </a:rPr>
                        <a:t>26%</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r">
                        <a:lnSpc>
                          <a:spcPct val="107000"/>
                        </a:lnSpc>
                        <a:spcBef>
                          <a:spcPts val="0"/>
                        </a:spcBef>
                        <a:spcAft>
                          <a:spcPts val="0"/>
                        </a:spcAft>
                      </a:pPr>
                      <a:r>
                        <a:rPr lang="en-US" sz="1800" dirty="0">
                          <a:effectLst/>
                        </a:rPr>
                        <a:t>1,465</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0003"/>
                  </a:ext>
                </a:extLst>
              </a:tr>
              <a:tr h="307814">
                <a:tc>
                  <a:txBody>
                    <a:bodyPr/>
                    <a:lstStyle/>
                    <a:p>
                      <a:pPr marL="0" marR="0" algn="r">
                        <a:lnSpc>
                          <a:spcPct val="107000"/>
                        </a:lnSpc>
                        <a:spcBef>
                          <a:spcPts val="0"/>
                        </a:spcBef>
                        <a:spcAft>
                          <a:spcPts val="0"/>
                        </a:spcAft>
                      </a:pPr>
                      <a:r>
                        <a:rPr lang="en-US" sz="1800" dirty="0">
                          <a:effectLst/>
                        </a:rPr>
                        <a:t>2018</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r">
                        <a:lnSpc>
                          <a:spcPct val="107000"/>
                        </a:lnSpc>
                        <a:spcBef>
                          <a:spcPts val="0"/>
                        </a:spcBef>
                        <a:spcAft>
                          <a:spcPts val="0"/>
                        </a:spcAft>
                      </a:pPr>
                      <a:r>
                        <a:rPr lang="en-US" sz="1800" dirty="0">
                          <a:effectLst/>
                        </a:rPr>
                        <a:t>19.63</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gn="r">
                        <a:lnSpc>
                          <a:spcPct val="107000"/>
                        </a:lnSpc>
                        <a:spcBef>
                          <a:spcPts val="0"/>
                        </a:spcBef>
                        <a:spcAft>
                          <a:spcPts val="0"/>
                        </a:spcAft>
                      </a:pPr>
                      <a:r>
                        <a:rPr lang="en-US" sz="1800" dirty="0">
                          <a:effectLst/>
                        </a:rPr>
                        <a:t>40%</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gn="r">
                        <a:lnSpc>
                          <a:spcPct val="107000"/>
                        </a:lnSpc>
                        <a:spcBef>
                          <a:spcPts val="0"/>
                        </a:spcBef>
                        <a:spcAft>
                          <a:spcPts val="0"/>
                        </a:spcAft>
                      </a:pPr>
                      <a:r>
                        <a:rPr lang="en-US" sz="1800" dirty="0">
                          <a:effectLst/>
                        </a:rPr>
                        <a:t>6,711</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gn="r">
                        <a:lnSpc>
                          <a:spcPct val="107000"/>
                        </a:lnSpc>
                        <a:spcBef>
                          <a:spcPts val="0"/>
                        </a:spcBef>
                        <a:spcAft>
                          <a:spcPts val="0"/>
                        </a:spcAft>
                      </a:pPr>
                      <a:r>
                        <a:rPr lang="en-US" sz="1800">
                          <a:effectLst/>
                        </a:rPr>
                        <a:t>30.86</a:t>
                      </a:r>
                      <a:endParaRPr lang="hr-H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800">
                          <a:effectLst/>
                        </a:rPr>
                        <a:t>23%</a:t>
                      </a:r>
                      <a:endParaRPr lang="hr-H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800" dirty="0">
                          <a:effectLst/>
                        </a:rPr>
                        <a:t>1,793</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800">
                          <a:effectLst/>
                        </a:rPr>
                        <a:t>6.90</a:t>
                      </a:r>
                      <a:endParaRPr lang="hr-H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r">
                        <a:lnSpc>
                          <a:spcPct val="107000"/>
                        </a:lnSpc>
                        <a:spcBef>
                          <a:spcPts val="0"/>
                        </a:spcBef>
                        <a:spcAft>
                          <a:spcPts val="0"/>
                        </a:spcAft>
                      </a:pPr>
                      <a:r>
                        <a:rPr lang="en-US" sz="1800" dirty="0">
                          <a:effectLst/>
                        </a:rPr>
                        <a:t>19%</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lgn="r">
                        <a:lnSpc>
                          <a:spcPct val="107000"/>
                        </a:lnSpc>
                        <a:spcBef>
                          <a:spcPts val="0"/>
                        </a:spcBef>
                        <a:spcAft>
                          <a:spcPts val="0"/>
                        </a:spcAft>
                      </a:pPr>
                      <a:r>
                        <a:rPr lang="en-US" sz="1800" dirty="0">
                          <a:effectLst/>
                        </a:rPr>
                        <a:t>1,229</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5146812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31544"/>
            <a:ext cx="10515600" cy="581932"/>
          </a:xfrm>
        </p:spPr>
        <p:txBody>
          <a:bodyPr>
            <a:normAutofit fontScale="90000"/>
          </a:bodyPr>
          <a:lstStyle/>
          <a:p>
            <a:r>
              <a:rPr lang="en-US" b="1" dirty="0"/>
              <a:t>Trends in Investment Spending: COS</a:t>
            </a:r>
            <a:endParaRPr lang="en-US" dirty="0"/>
          </a:p>
        </p:txBody>
      </p:sp>
      <p:sp>
        <p:nvSpPr>
          <p:cNvPr id="3" name="Content Placeholder 2"/>
          <p:cNvSpPr>
            <a:spLocks noGrp="1"/>
          </p:cNvSpPr>
          <p:nvPr>
            <p:ph idx="1"/>
          </p:nvPr>
        </p:nvSpPr>
        <p:spPr>
          <a:xfrm>
            <a:off x="533400" y="913476"/>
            <a:ext cx="10961914" cy="5263487"/>
          </a:xfrm>
        </p:spPr>
        <p:txBody>
          <a:bodyPr>
            <a:normAutofit fontScale="92500"/>
          </a:bodyPr>
          <a:lstStyle/>
          <a:p>
            <a:r>
              <a:rPr lang="en-US" dirty="0"/>
              <a:t>The relative position of the poorest 20% of COS (1</a:t>
            </a:r>
            <a:r>
              <a:rPr lang="en-US" baseline="30000" dirty="0"/>
              <a:t>st</a:t>
            </a:r>
            <a:r>
              <a:rPr lang="en-US" dirty="0"/>
              <a:t> Quintile) to the richest 20% (5</a:t>
            </a:r>
            <a:r>
              <a:rPr lang="en-US" baseline="30000" dirty="0"/>
              <a:t>th</a:t>
            </a:r>
            <a:r>
              <a:rPr lang="en-US" dirty="0"/>
              <a:t> Quintile) has stayed stable since 2016.</a:t>
            </a:r>
          </a:p>
          <a:p>
            <a:endParaRPr lang="en-US" sz="1200" dirty="0"/>
          </a:p>
          <a:p>
            <a:r>
              <a:rPr lang="en-US" dirty="0"/>
              <a:t>But the share of the urban population living in the poorest 1</a:t>
            </a:r>
            <a:r>
              <a:rPr lang="en-US" baseline="30000" dirty="0"/>
              <a:t>st</a:t>
            </a:r>
            <a:r>
              <a:rPr lang="en-US" dirty="0"/>
              <a:t> quintile grew from 6 to 8%.  </a:t>
            </a:r>
          </a:p>
          <a:p>
            <a:endParaRPr lang="hr-HR" sz="1000" dirty="0"/>
          </a:p>
          <a:p>
            <a:r>
              <a:rPr lang="en-US" dirty="0"/>
              <a:t>The relative of positions of 2</a:t>
            </a:r>
            <a:r>
              <a:rPr lang="en-US" baseline="30000" dirty="0"/>
              <a:t>nd</a:t>
            </a:r>
            <a:r>
              <a:rPr lang="en-US" dirty="0"/>
              <a:t>, 3</a:t>
            </a:r>
            <a:r>
              <a:rPr lang="en-US" baseline="30000" dirty="0"/>
              <a:t>rd</a:t>
            </a:r>
            <a:r>
              <a:rPr lang="en-US" dirty="0"/>
              <a:t>, and 4</a:t>
            </a:r>
            <a:r>
              <a:rPr lang="en-US" baseline="30000" dirty="0"/>
              <a:t>th</a:t>
            </a:r>
            <a:r>
              <a:rPr lang="en-US" dirty="0"/>
              <a:t> quintiles to the 5</a:t>
            </a:r>
            <a:r>
              <a:rPr lang="en-US" baseline="30000" dirty="0"/>
              <a:t>th</a:t>
            </a:r>
            <a:r>
              <a:rPr lang="en-US" dirty="0"/>
              <a:t> have improved. This is good and suggests that the equalization system is working.</a:t>
            </a:r>
          </a:p>
          <a:p>
            <a:endParaRPr lang="en-US" sz="1000" dirty="0"/>
          </a:p>
          <a:p>
            <a:r>
              <a:rPr lang="en-US" dirty="0"/>
              <a:t>But the 2017 increase in the minimum wage, raised the operating costs of all COS, including Kyiv, and led to a decline</a:t>
            </a:r>
            <a:r>
              <a:rPr lang="bs-Latn-BA" dirty="0"/>
              <a:t> in</a:t>
            </a:r>
            <a:r>
              <a:rPr lang="en-US" dirty="0"/>
              <a:t> investment rates (except in Kyiv).</a:t>
            </a:r>
          </a:p>
          <a:p>
            <a:endParaRPr lang="hr-HR" sz="1000" dirty="0"/>
          </a:p>
          <a:p>
            <a:r>
              <a:rPr lang="en-US" dirty="0"/>
              <a:t>The investment rates of the poorest three </a:t>
            </a:r>
            <a:r>
              <a:rPr lang="en-US" dirty="0" err="1"/>
              <a:t>qu</a:t>
            </a:r>
            <a:r>
              <a:rPr lang="bs-Latn-BA" dirty="0"/>
              <a:t>intile</a:t>
            </a:r>
            <a:r>
              <a:rPr lang="en-US" dirty="0"/>
              <a:t> of COS have now fallen well below 20%, which is not good. </a:t>
            </a:r>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spTree>
    <p:extLst>
      <p:ext uri="{BB962C8B-B14F-4D97-AF65-F5344CB8AC3E}">
        <p14:creationId xmlns:p14="http://schemas.microsoft.com/office/powerpoint/2010/main" val="21992820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31544"/>
            <a:ext cx="10515600" cy="735256"/>
          </a:xfrm>
        </p:spPr>
        <p:txBody>
          <a:bodyPr>
            <a:normAutofit fontScale="90000"/>
          </a:bodyPr>
          <a:lstStyle/>
          <a:p>
            <a:pPr algn="ctr"/>
            <a:r>
              <a:rPr lang="en-US" sz="3600" b="1" dirty="0"/>
              <a:t>Select Expenditure Indicators for COS in Quintiles Organized by Relative Wealth in 2016 &amp; 2018 (total w/o Soc Welfare)</a:t>
            </a:r>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graphicFrame>
        <p:nvGraphicFramePr>
          <p:cNvPr id="7" name="Table 6"/>
          <p:cNvGraphicFramePr>
            <a:graphicFrameLocks noGrp="1"/>
          </p:cNvGraphicFramePr>
          <p:nvPr>
            <p:extLst>
              <p:ext uri="{D42A27DB-BD31-4B8C-83A1-F6EECF244321}">
                <p14:modId xmlns:p14="http://schemas.microsoft.com/office/powerpoint/2010/main" val="3035331047"/>
              </p:ext>
            </p:extLst>
          </p:nvPr>
        </p:nvGraphicFramePr>
        <p:xfrm>
          <a:off x="419102" y="1295399"/>
          <a:ext cx="11277596" cy="4396852"/>
        </p:xfrm>
        <a:graphic>
          <a:graphicData uri="http://schemas.openxmlformats.org/drawingml/2006/table">
            <a:tbl>
              <a:tblPr firstRow="1" firstCol="1" bandRow="1">
                <a:tableStyleId>{E8B1032C-EA38-4F05-BA0D-38AFFFC7BED3}</a:tableStyleId>
              </a:tblPr>
              <a:tblGrid>
                <a:gridCol w="1276348">
                  <a:extLst>
                    <a:ext uri="{9D8B030D-6E8A-4147-A177-3AD203B41FA5}">
                      <a16:colId xmlns:a16="http://schemas.microsoft.com/office/drawing/2014/main" val="20000"/>
                    </a:ext>
                  </a:extLst>
                </a:gridCol>
                <a:gridCol w="612046">
                  <a:extLst>
                    <a:ext uri="{9D8B030D-6E8A-4147-A177-3AD203B41FA5}">
                      <a16:colId xmlns:a16="http://schemas.microsoft.com/office/drawing/2014/main" val="20001"/>
                    </a:ext>
                  </a:extLst>
                </a:gridCol>
                <a:gridCol w="802850">
                  <a:extLst>
                    <a:ext uri="{9D8B030D-6E8A-4147-A177-3AD203B41FA5}">
                      <a16:colId xmlns:a16="http://schemas.microsoft.com/office/drawing/2014/main" val="20002"/>
                    </a:ext>
                  </a:extLst>
                </a:gridCol>
                <a:gridCol w="802850">
                  <a:extLst>
                    <a:ext uri="{9D8B030D-6E8A-4147-A177-3AD203B41FA5}">
                      <a16:colId xmlns:a16="http://schemas.microsoft.com/office/drawing/2014/main" val="20003"/>
                    </a:ext>
                  </a:extLst>
                </a:gridCol>
                <a:gridCol w="680351">
                  <a:extLst>
                    <a:ext uri="{9D8B030D-6E8A-4147-A177-3AD203B41FA5}">
                      <a16:colId xmlns:a16="http://schemas.microsoft.com/office/drawing/2014/main" val="20004"/>
                    </a:ext>
                  </a:extLst>
                </a:gridCol>
                <a:gridCol w="716157">
                  <a:extLst>
                    <a:ext uri="{9D8B030D-6E8A-4147-A177-3AD203B41FA5}">
                      <a16:colId xmlns:a16="http://schemas.microsoft.com/office/drawing/2014/main" val="20005"/>
                    </a:ext>
                  </a:extLst>
                </a:gridCol>
                <a:gridCol w="728408">
                  <a:extLst>
                    <a:ext uri="{9D8B030D-6E8A-4147-A177-3AD203B41FA5}">
                      <a16:colId xmlns:a16="http://schemas.microsoft.com/office/drawing/2014/main" val="20006"/>
                    </a:ext>
                  </a:extLst>
                </a:gridCol>
                <a:gridCol w="659619">
                  <a:extLst>
                    <a:ext uri="{9D8B030D-6E8A-4147-A177-3AD203B41FA5}">
                      <a16:colId xmlns:a16="http://schemas.microsoft.com/office/drawing/2014/main" val="20007"/>
                    </a:ext>
                  </a:extLst>
                </a:gridCol>
                <a:gridCol w="625695">
                  <a:extLst>
                    <a:ext uri="{9D8B030D-6E8A-4147-A177-3AD203B41FA5}">
                      <a16:colId xmlns:a16="http://schemas.microsoft.com/office/drawing/2014/main" val="20008"/>
                    </a:ext>
                  </a:extLst>
                </a:gridCol>
                <a:gridCol w="802850">
                  <a:extLst>
                    <a:ext uri="{9D8B030D-6E8A-4147-A177-3AD203B41FA5}">
                      <a16:colId xmlns:a16="http://schemas.microsoft.com/office/drawing/2014/main" val="20009"/>
                    </a:ext>
                  </a:extLst>
                </a:gridCol>
                <a:gridCol w="802850">
                  <a:extLst>
                    <a:ext uri="{9D8B030D-6E8A-4147-A177-3AD203B41FA5}">
                      <a16:colId xmlns:a16="http://schemas.microsoft.com/office/drawing/2014/main" val="20010"/>
                    </a:ext>
                  </a:extLst>
                </a:gridCol>
                <a:gridCol w="697312">
                  <a:extLst>
                    <a:ext uri="{9D8B030D-6E8A-4147-A177-3AD203B41FA5}">
                      <a16:colId xmlns:a16="http://schemas.microsoft.com/office/drawing/2014/main" val="20011"/>
                    </a:ext>
                  </a:extLst>
                </a:gridCol>
                <a:gridCol w="716157">
                  <a:extLst>
                    <a:ext uri="{9D8B030D-6E8A-4147-A177-3AD203B41FA5}">
                      <a16:colId xmlns:a16="http://schemas.microsoft.com/office/drawing/2014/main" val="20012"/>
                    </a:ext>
                  </a:extLst>
                </a:gridCol>
                <a:gridCol w="728408">
                  <a:extLst>
                    <a:ext uri="{9D8B030D-6E8A-4147-A177-3AD203B41FA5}">
                      <a16:colId xmlns:a16="http://schemas.microsoft.com/office/drawing/2014/main" val="20013"/>
                    </a:ext>
                  </a:extLst>
                </a:gridCol>
                <a:gridCol w="625695">
                  <a:extLst>
                    <a:ext uri="{9D8B030D-6E8A-4147-A177-3AD203B41FA5}">
                      <a16:colId xmlns:a16="http://schemas.microsoft.com/office/drawing/2014/main" val="20014"/>
                    </a:ext>
                  </a:extLst>
                </a:gridCol>
              </a:tblGrid>
              <a:tr h="279516">
                <a:tc>
                  <a:txBody>
                    <a:bodyPr/>
                    <a:lstStyle/>
                    <a:p>
                      <a:pPr marL="0" marR="0">
                        <a:lnSpc>
                          <a:spcPct val="107000"/>
                        </a:lnSpc>
                        <a:spcBef>
                          <a:spcPts val="0"/>
                        </a:spcBef>
                        <a:spcAft>
                          <a:spcPts val="0"/>
                        </a:spcAft>
                      </a:pPr>
                      <a:r>
                        <a:rPr lang="en-US" sz="1600" dirty="0">
                          <a:effectLst/>
                        </a:rPr>
                        <a:t> </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7">
                  <a:txBody>
                    <a:bodyPr/>
                    <a:lstStyle/>
                    <a:p>
                      <a:pPr marL="0" marR="0" algn="ctr">
                        <a:lnSpc>
                          <a:spcPct val="107000"/>
                        </a:lnSpc>
                        <a:spcBef>
                          <a:spcPts val="0"/>
                        </a:spcBef>
                        <a:spcAft>
                          <a:spcPts val="0"/>
                        </a:spcAft>
                      </a:pPr>
                      <a:r>
                        <a:rPr lang="en-US" sz="1600" dirty="0">
                          <a:effectLst/>
                        </a:rPr>
                        <a:t>2016</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c gridSpan="7">
                  <a:txBody>
                    <a:bodyPr/>
                    <a:lstStyle/>
                    <a:p>
                      <a:pPr marL="0" marR="0" algn="ctr">
                        <a:lnSpc>
                          <a:spcPct val="107000"/>
                        </a:lnSpc>
                        <a:spcBef>
                          <a:spcPts val="0"/>
                        </a:spcBef>
                        <a:spcAft>
                          <a:spcPts val="0"/>
                        </a:spcAft>
                      </a:pPr>
                      <a:r>
                        <a:rPr lang="en-US" sz="1600" dirty="0">
                          <a:effectLst/>
                        </a:rPr>
                        <a:t>2018</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extLst>
                  <a:ext uri="{0D108BD9-81ED-4DB2-BD59-A6C34878D82A}">
                    <a16:rowId xmlns:a16="http://schemas.microsoft.com/office/drawing/2014/main" val="10000"/>
                  </a:ext>
                </a:extLst>
              </a:tr>
              <a:tr h="1484251">
                <a:tc>
                  <a:txBody>
                    <a:bodyPr/>
                    <a:lstStyle/>
                    <a:p>
                      <a:pPr marL="0" marR="0">
                        <a:lnSpc>
                          <a:spcPct val="107000"/>
                        </a:lnSpc>
                        <a:spcBef>
                          <a:spcPts val="0"/>
                        </a:spcBef>
                        <a:spcAft>
                          <a:spcPts val="0"/>
                        </a:spcAft>
                      </a:pPr>
                      <a:r>
                        <a:rPr lang="en-US" sz="1600" dirty="0">
                          <a:effectLst/>
                        </a:rPr>
                        <a:t> </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600" b="1" dirty="0">
                          <a:effectLst/>
                        </a:rPr>
                        <a:t>% of Pop.</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ctr">
                        <a:lnSpc>
                          <a:spcPct val="107000"/>
                        </a:lnSpc>
                        <a:spcBef>
                          <a:spcPts val="0"/>
                        </a:spcBef>
                        <a:spcAft>
                          <a:spcPts val="0"/>
                        </a:spcAft>
                      </a:pPr>
                      <a:r>
                        <a:rPr lang="en-US" sz="1600" b="1" dirty="0">
                          <a:effectLst/>
                        </a:rPr>
                        <a:t>Wages &amp; Other </a:t>
                      </a:r>
                      <a:r>
                        <a:rPr lang="en-US" sz="1600" b="1" dirty="0" err="1">
                          <a:effectLst/>
                        </a:rPr>
                        <a:t>Operat</a:t>
                      </a:r>
                      <a:r>
                        <a:rPr lang="en-US" sz="1600" b="1" dirty="0">
                          <a:effectLst/>
                        </a:rPr>
                        <a:t>. Costs pc</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ctr">
                        <a:lnSpc>
                          <a:spcPct val="107000"/>
                        </a:lnSpc>
                        <a:spcBef>
                          <a:spcPts val="0"/>
                        </a:spcBef>
                        <a:spcAft>
                          <a:spcPts val="0"/>
                        </a:spcAft>
                      </a:pPr>
                      <a:r>
                        <a:rPr lang="en-US" sz="1600" b="1" dirty="0">
                          <a:effectLst/>
                        </a:rPr>
                        <a:t>Wages &amp; Other </a:t>
                      </a:r>
                      <a:r>
                        <a:rPr lang="en-US" sz="1600" b="1" dirty="0" err="1">
                          <a:effectLst/>
                        </a:rPr>
                        <a:t>Operat</a:t>
                      </a:r>
                      <a:r>
                        <a:rPr lang="en-US" sz="1600" b="1" dirty="0">
                          <a:effectLst/>
                        </a:rPr>
                        <a:t>. % of Total</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ctr">
                        <a:lnSpc>
                          <a:spcPct val="107000"/>
                        </a:lnSpc>
                        <a:spcBef>
                          <a:spcPts val="0"/>
                        </a:spcBef>
                        <a:spcAft>
                          <a:spcPts val="0"/>
                        </a:spcAft>
                      </a:pPr>
                      <a:r>
                        <a:rPr lang="en-US" sz="1600" b="1" dirty="0">
                          <a:effectLst/>
                        </a:rPr>
                        <a:t>Invest pc</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ctr">
                        <a:lnSpc>
                          <a:spcPct val="107000"/>
                        </a:lnSpc>
                        <a:spcBef>
                          <a:spcPts val="0"/>
                        </a:spcBef>
                        <a:spcAft>
                          <a:spcPts val="0"/>
                        </a:spcAft>
                      </a:pPr>
                      <a:r>
                        <a:rPr lang="en-US" sz="1600" b="1" dirty="0">
                          <a:effectLst/>
                        </a:rPr>
                        <a:t>Invest % of Total</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ctr">
                        <a:lnSpc>
                          <a:spcPct val="107000"/>
                        </a:lnSpc>
                        <a:spcBef>
                          <a:spcPts val="0"/>
                        </a:spcBef>
                        <a:spcAft>
                          <a:spcPts val="0"/>
                        </a:spcAft>
                      </a:pPr>
                      <a:r>
                        <a:rPr lang="en-US" sz="1600" b="1" dirty="0">
                          <a:effectLst/>
                        </a:rPr>
                        <a:t>Total pc</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ctr">
                        <a:lnSpc>
                          <a:spcPct val="107000"/>
                        </a:lnSpc>
                        <a:spcBef>
                          <a:spcPts val="0"/>
                        </a:spcBef>
                        <a:spcAft>
                          <a:spcPts val="0"/>
                        </a:spcAft>
                      </a:pPr>
                      <a:r>
                        <a:rPr lang="en-US" sz="1600" b="1" dirty="0">
                          <a:effectLst/>
                        </a:rPr>
                        <a:t>Total as % of 5th Q</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ctr">
                        <a:lnSpc>
                          <a:spcPct val="107000"/>
                        </a:lnSpc>
                        <a:spcBef>
                          <a:spcPts val="0"/>
                        </a:spcBef>
                        <a:spcAft>
                          <a:spcPts val="0"/>
                        </a:spcAft>
                      </a:pPr>
                      <a:r>
                        <a:rPr lang="en-US" sz="1600" b="1" dirty="0">
                          <a:effectLst/>
                        </a:rPr>
                        <a:t>% of Pop.</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ctr">
                        <a:lnSpc>
                          <a:spcPct val="107000"/>
                        </a:lnSpc>
                        <a:spcBef>
                          <a:spcPts val="0"/>
                        </a:spcBef>
                        <a:spcAft>
                          <a:spcPts val="0"/>
                        </a:spcAft>
                      </a:pPr>
                      <a:r>
                        <a:rPr lang="en-US" sz="1600" b="1" dirty="0">
                          <a:effectLst/>
                        </a:rPr>
                        <a:t>Wages &amp; Other </a:t>
                      </a:r>
                      <a:r>
                        <a:rPr lang="en-US" sz="1600" b="1" dirty="0" err="1">
                          <a:effectLst/>
                        </a:rPr>
                        <a:t>Operat</a:t>
                      </a:r>
                      <a:r>
                        <a:rPr lang="en-US" sz="1600" b="1" dirty="0">
                          <a:effectLst/>
                        </a:rPr>
                        <a:t>. Costs pc</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ctr">
                        <a:lnSpc>
                          <a:spcPct val="107000"/>
                        </a:lnSpc>
                        <a:spcBef>
                          <a:spcPts val="0"/>
                        </a:spcBef>
                        <a:spcAft>
                          <a:spcPts val="0"/>
                        </a:spcAft>
                      </a:pPr>
                      <a:r>
                        <a:rPr lang="en-US" sz="1600" b="1" dirty="0">
                          <a:effectLst/>
                        </a:rPr>
                        <a:t>Wages &amp; Other </a:t>
                      </a:r>
                      <a:r>
                        <a:rPr lang="en-US" sz="1600" b="1" dirty="0" err="1">
                          <a:effectLst/>
                        </a:rPr>
                        <a:t>Operat</a:t>
                      </a:r>
                      <a:r>
                        <a:rPr lang="en-US" sz="1600" b="1" dirty="0">
                          <a:effectLst/>
                        </a:rPr>
                        <a:t>. % of Total</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ctr">
                        <a:lnSpc>
                          <a:spcPct val="107000"/>
                        </a:lnSpc>
                        <a:spcBef>
                          <a:spcPts val="0"/>
                        </a:spcBef>
                        <a:spcAft>
                          <a:spcPts val="0"/>
                        </a:spcAft>
                      </a:pPr>
                      <a:r>
                        <a:rPr lang="en-US" sz="1600" b="1" dirty="0">
                          <a:effectLst/>
                        </a:rPr>
                        <a:t>Invest pc</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ctr">
                        <a:lnSpc>
                          <a:spcPct val="107000"/>
                        </a:lnSpc>
                        <a:spcBef>
                          <a:spcPts val="0"/>
                        </a:spcBef>
                        <a:spcAft>
                          <a:spcPts val="0"/>
                        </a:spcAft>
                      </a:pPr>
                      <a:r>
                        <a:rPr lang="en-US" sz="1600" b="1" dirty="0">
                          <a:effectLst/>
                        </a:rPr>
                        <a:t>Invest % of Total</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ctr">
                        <a:lnSpc>
                          <a:spcPct val="107000"/>
                        </a:lnSpc>
                        <a:spcBef>
                          <a:spcPts val="0"/>
                        </a:spcBef>
                        <a:spcAft>
                          <a:spcPts val="0"/>
                        </a:spcAft>
                      </a:pPr>
                      <a:r>
                        <a:rPr lang="en-US" sz="1600" b="1" dirty="0">
                          <a:effectLst/>
                        </a:rPr>
                        <a:t>Total PC</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ctr">
                        <a:lnSpc>
                          <a:spcPct val="107000"/>
                        </a:lnSpc>
                        <a:spcBef>
                          <a:spcPts val="0"/>
                        </a:spcBef>
                        <a:spcAft>
                          <a:spcPts val="0"/>
                        </a:spcAft>
                      </a:pPr>
                      <a:r>
                        <a:rPr lang="en-US" sz="1600" b="1" dirty="0">
                          <a:effectLst/>
                        </a:rPr>
                        <a:t>Total as % of 5th Q</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r h="347801">
                <a:tc>
                  <a:txBody>
                    <a:bodyPr/>
                    <a:lstStyle/>
                    <a:p>
                      <a:pPr marL="0" marR="0">
                        <a:lnSpc>
                          <a:spcPct val="107000"/>
                        </a:lnSpc>
                        <a:spcBef>
                          <a:spcPts val="0"/>
                        </a:spcBef>
                        <a:spcAft>
                          <a:spcPts val="0"/>
                        </a:spcAft>
                      </a:pPr>
                      <a:r>
                        <a:rPr lang="en-US" sz="1600" dirty="0">
                          <a:effectLst/>
                        </a:rPr>
                        <a:t>1st Quintile</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600">
                          <a:effectLst/>
                        </a:rPr>
                        <a:t>6%</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3,479</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74%</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dirty="0">
                          <a:effectLst/>
                        </a:rPr>
                        <a:t>558</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dirty="0">
                          <a:effectLst/>
                        </a:rPr>
                        <a:t>12%</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dirty="0">
                          <a:effectLst/>
                        </a:rPr>
                        <a:t>4,718</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61%</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b="1" dirty="0">
                          <a:effectLst/>
                        </a:rPr>
                        <a:t>8%</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4,483</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dirty="0">
                          <a:effectLst/>
                        </a:rPr>
                        <a:t>77%</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dirty="0">
                          <a:effectLst/>
                        </a:rPr>
                        <a:t>626</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b="1" dirty="0">
                          <a:solidFill>
                            <a:srgbClr val="FF0000"/>
                          </a:solidFill>
                          <a:effectLst/>
                        </a:rPr>
                        <a:t>11%</a:t>
                      </a:r>
                      <a:endParaRPr lang="hr-HR"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5,801</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61%</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2"/>
                  </a:ext>
                </a:extLst>
              </a:tr>
              <a:tr h="357820">
                <a:tc>
                  <a:txBody>
                    <a:bodyPr/>
                    <a:lstStyle/>
                    <a:p>
                      <a:pPr marL="0" marR="0">
                        <a:lnSpc>
                          <a:spcPct val="107000"/>
                        </a:lnSpc>
                        <a:spcBef>
                          <a:spcPts val="0"/>
                        </a:spcBef>
                        <a:spcAft>
                          <a:spcPts val="0"/>
                        </a:spcAft>
                      </a:pPr>
                      <a:r>
                        <a:rPr lang="en-US" sz="1600" dirty="0">
                          <a:effectLst/>
                        </a:rPr>
                        <a:t>2nd Quintile</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600" dirty="0">
                          <a:effectLst/>
                        </a:rPr>
                        <a:t>9%</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3,639</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71%</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795</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dirty="0">
                          <a:effectLst/>
                        </a:rPr>
                        <a:t>15%</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dirty="0">
                          <a:effectLst/>
                        </a:rPr>
                        <a:t>5,146</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66%</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9%</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5,043</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74%</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dirty="0">
                          <a:effectLst/>
                        </a:rPr>
                        <a:t>925</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b="1" dirty="0">
                          <a:solidFill>
                            <a:srgbClr val="FF0000"/>
                          </a:solidFill>
                          <a:effectLst/>
                        </a:rPr>
                        <a:t>14%</a:t>
                      </a:r>
                      <a:endParaRPr lang="hr-HR"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6,820</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71%</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3"/>
                  </a:ext>
                </a:extLst>
              </a:tr>
              <a:tr h="318455">
                <a:tc>
                  <a:txBody>
                    <a:bodyPr/>
                    <a:lstStyle/>
                    <a:p>
                      <a:pPr marL="0" marR="0">
                        <a:lnSpc>
                          <a:spcPct val="107000"/>
                        </a:lnSpc>
                        <a:spcBef>
                          <a:spcPts val="0"/>
                        </a:spcBef>
                        <a:spcAft>
                          <a:spcPts val="0"/>
                        </a:spcAft>
                      </a:pPr>
                      <a:r>
                        <a:rPr lang="en-US" sz="1600" dirty="0">
                          <a:effectLst/>
                        </a:rPr>
                        <a:t>3rd Quintile</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600">
                          <a:effectLst/>
                        </a:rPr>
                        <a:t>12%</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3,764</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67%</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1,044</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dirty="0">
                          <a:effectLst/>
                        </a:rPr>
                        <a:t>19%</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dirty="0">
                          <a:effectLst/>
                        </a:rPr>
                        <a:t>5,604</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dirty="0">
                          <a:effectLst/>
                        </a:rPr>
                        <a:t>72%</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10%</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5,189</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72%</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1,170</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b="1" dirty="0">
                          <a:solidFill>
                            <a:srgbClr val="FF0000"/>
                          </a:solidFill>
                          <a:effectLst/>
                        </a:rPr>
                        <a:t>16%</a:t>
                      </a:r>
                      <a:endParaRPr lang="hr-HR"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7,221</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76%</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4"/>
                  </a:ext>
                </a:extLst>
              </a:tr>
              <a:tr h="333375">
                <a:tc>
                  <a:txBody>
                    <a:bodyPr/>
                    <a:lstStyle/>
                    <a:p>
                      <a:pPr marL="0" marR="0">
                        <a:lnSpc>
                          <a:spcPct val="107000"/>
                        </a:lnSpc>
                        <a:spcBef>
                          <a:spcPts val="0"/>
                        </a:spcBef>
                        <a:spcAft>
                          <a:spcPts val="0"/>
                        </a:spcAft>
                      </a:pPr>
                      <a:r>
                        <a:rPr lang="en-US" sz="1600" dirty="0">
                          <a:effectLst/>
                        </a:rPr>
                        <a:t>4th Quintile</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600">
                          <a:effectLst/>
                        </a:rPr>
                        <a:t>37%</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3,640</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57%</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1,774</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28%</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dirty="0">
                          <a:effectLst/>
                        </a:rPr>
                        <a:t>6,439</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dirty="0">
                          <a:effectLst/>
                        </a:rPr>
                        <a:t>83%</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dirty="0">
                          <a:effectLst/>
                        </a:rPr>
                        <a:t>36%</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dirty="0">
                          <a:effectLst/>
                        </a:rPr>
                        <a:t>4,856</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59%</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1,942</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dirty="0">
                          <a:effectLst/>
                        </a:rPr>
                        <a:t>24%</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8,203</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86%</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5"/>
                  </a:ext>
                </a:extLst>
              </a:tr>
              <a:tr h="342900">
                <a:tc>
                  <a:txBody>
                    <a:bodyPr/>
                    <a:lstStyle/>
                    <a:p>
                      <a:pPr marL="0" marR="0">
                        <a:lnSpc>
                          <a:spcPct val="107000"/>
                        </a:lnSpc>
                        <a:spcBef>
                          <a:spcPts val="0"/>
                        </a:spcBef>
                        <a:spcAft>
                          <a:spcPts val="0"/>
                        </a:spcAft>
                      </a:pPr>
                      <a:r>
                        <a:rPr lang="en-US" sz="1600" dirty="0">
                          <a:effectLst/>
                        </a:rPr>
                        <a:t>5th Quintile</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600">
                          <a:effectLst/>
                        </a:rPr>
                        <a:t>22%</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4,156</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54%</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2,411</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31%</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dirty="0">
                          <a:effectLst/>
                        </a:rPr>
                        <a:t>7,742</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dirty="0">
                          <a:effectLst/>
                        </a:rPr>
                        <a:t>100%</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23%</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5,516</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dirty="0">
                          <a:effectLst/>
                        </a:rPr>
                        <a:t>58%</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2,561</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dirty="0">
                          <a:effectLst/>
                        </a:rPr>
                        <a:t>27%</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9,554</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100%</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6"/>
                  </a:ext>
                </a:extLst>
              </a:tr>
              <a:tr h="417449">
                <a:tc>
                  <a:txBody>
                    <a:bodyPr/>
                    <a:lstStyle/>
                    <a:p>
                      <a:pPr marL="0" marR="0">
                        <a:lnSpc>
                          <a:spcPct val="107000"/>
                        </a:lnSpc>
                        <a:spcBef>
                          <a:spcPts val="0"/>
                        </a:spcBef>
                        <a:spcAft>
                          <a:spcPts val="0"/>
                        </a:spcAft>
                      </a:pPr>
                      <a:r>
                        <a:rPr lang="en-US" sz="1600" dirty="0">
                          <a:effectLst/>
                        </a:rPr>
                        <a:t>Kyiv</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600">
                          <a:effectLst/>
                        </a:rPr>
                        <a:t>14%</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5,583</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44%</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b="1" dirty="0">
                          <a:effectLst/>
                        </a:rPr>
                        <a:t>4,080</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b="1" dirty="0">
                          <a:effectLst/>
                        </a:rPr>
                        <a:t>32%</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12,565</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dirty="0">
                          <a:effectLst/>
                        </a:rPr>
                        <a:t>162%</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15%</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8,118</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dirty="0">
                          <a:effectLst/>
                        </a:rPr>
                        <a:t>48%</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dirty="0">
                          <a:effectLst/>
                        </a:rPr>
                        <a:t>6,711</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b="1" dirty="0">
                          <a:effectLst/>
                        </a:rPr>
                        <a:t>39%</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b="1" dirty="0">
                          <a:effectLst/>
                        </a:rPr>
                        <a:t>17,085</a:t>
                      </a:r>
                      <a:endParaRPr lang="hr-H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b="1">
                          <a:effectLst/>
                        </a:rPr>
                        <a:t>179%</a:t>
                      </a:r>
                      <a:endParaRPr lang="hr-HR" sz="1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7"/>
                  </a:ext>
                </a:extLst>
              </a:tr>
              <a:tr h="445627">
                <a:tc>
                  <a:txBody>
                    <a:bodyPr/>
                    <a:lstStyle/>
                    <a:p>
                      <a:pPr marL="0" marR="0">
                        <a:lnSpc>
                          <a:spcPct val="107000"/>
                        </a:lnSpc>
                        <a:spcBef>
                          <a:spcPts val="0"/>
                        </a:spcBef>
                        <a:spcAft>
                          <a:spcPts val="0"/>
                        </a:spcAft>
                      </a:pPr>
                      <a:r>
                        <a:rPr lang="en-US" sz="1600" dirty="0">
                          <a:effectLst/>
                        </a:rPr>
                        <a:t>Total</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600">
                          <a:effectLst/>
                        </a:rPr>
                        <a:t>100%</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4,035</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55%</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dirty="0">
                          <a:effectLst/>
                        </a:rPr>
                        <a:t>1,990</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dirty="0">
                          <a:effectLst/>
                        </a:rPr>
                        <a:t>27%</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a:effectLst/>
                        </a:rPr>
                        <a:t>7,274</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dirty="0">
                          <a:effectLst/>
                        </a:rPr>
                        <a:t>94%</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600" dirty="0">
                          <a:effectLst/>
                        </a:rPr>
                        <a:t>100%</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5,501</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a:effectLst/>
                        </a:rPr>
                        <a:t>59%</a:t>
                      </a:r>
                      <a:endParaRPr lang="hr-H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dirty="0">
                          <a:effectLst/>
                        </a:rPr>
                        <a:t>2,507</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dirty="0">
                          <a:effectLst/>
                        </a:rPr>
                        <a:t>27%</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dirty="0">
                          <a:effectLst/>
                        </a:rPr>
                        <a:t>9,395</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600" dirty="0">
                          <a:effectLst/>
                        </a:rPr>
                        <a:t>98%</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668659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8957" y="426794"/>
            <a:ext cx="10515600" cy="581932"/>
          </a:xfrm>
        </p:spPr>
        <p:txBody>
          <a:bodyPr>
            <a:normAutofit fontScale="90000"/>
          </a:bodyPr>
          <a:lstStyle/>
          <a:p>
            <a:r>
              <a:rPr lang="en-US" b="1" dirty="0"/>
              <a:t>Trends in Investment Spending: OTH</a:t>
            </a:r>
          </a:p>
        </p:txBody>
      </p:sp>
      <p:sp>
        <p:nvSpPr>
          <p:cNvPr id="3" name="Content Placeholder 2"/>
          <p:cNvSpPr>
            <a:spLocks noGrp="1"/>
          </p:cNvSpPr>
          <p:nvPr>
            <p:ph idx="1"/>
          </p:nvPr>
        </p:nvSpPr>
        <p:spPr>
          <a:xfrm>
            <a:off x="600075" y="904875"/>
            <a:ext cx="10895239" cy="5526330"/>
          </a:xfrm>
        </p:spPr>
        <p:txBody>
          <a:bodyPr>
            <a:normAutofit fontScale="85000" lnSpcReduction="10000"/>
          </a:bodyPr>
          <a:lstStyle/>
          <a:p>
            <a:r>
              <a:rPr lang="en-US" dirty="0"/>
              <a:t>As amalgamation has proceeded, the share of the population living in the two poorest quintiles of OTH has increased 4%. </a:t>
            </a:r>
          </a:p>
          <a:p>
            <a:endParaRPr lang="en-US" sz="900" dirty="0"/>
          </a:p>
          <a:p>
            <a:r>
              <a:rPr lang="en-US" dirty="0"/>
              <a:t>Not clear whether is a trend. But it may well be that richer hromada amalgamated first, and that the share of poorer OTH will rise as the process is completed. </a:t>
            </a:r>
          </a:p>
          <a:p>
            <a:endParaRPr lang="bs-Latn-BA" sz="900" dirty="0"/>
          </a:p>
          <a:p>
            <a:r>
              <a:rPr lang="en-US" dirty="0"/>
              <a:t>The equalization is also preventing the widening of disparities between richer and poorer OTH. Indeed, as with COS, these disparities have narrowed since 2016. </a:t>
            </a:r>
          </a:p>
          <a:p>
            <a:endParaRPr lang="en-US" sz="900" dirty="0"/>
          </a:p>
          <a:p>
            <a:r>
              <a:rPr lang="en-US" dirty="0"/>
              <a:t>But both investment rates and per capita investment have fallen very significantly.</a:t>
            </a:r>
          </a:p>
          <a:p>
            <a:endParaRPr lang="en-US" sz="900" dirty="0"/>
          </a:p>
          <a:p>
            <a:r>
              <a:rPr lang="en-US" dirty="0"/>
              <a:t>In 2018, only the 5</a:t>
            </a:r>
            <a:r>
              <a:rPr lang="en-US" baseline="30000" dirty="0"/>
              <a:t>th</a:t>
            </a:r>
            <a:r>
              <a:rPr lang="en-US" dirty="0"/>
              <a:t> Quintile of OTH had an investment rate above 20%.</a:t>
            </a:r>
          </a:p>
          <a:p>
            <a:endParaRPr lang="hr-HR" sz="900" dirty="0"/>
          </a:p>
          <a:p>
            <a:r>
              <a:rPr lang="en-US" dirty="0"/>
              <a:t>The rapid decline in OTH investment is due in part to the decline of investment grants designed</a:t>
            </a:r>
            <a:r>
              <a:rPr lang="bs-Latn-BA" dirty="0"/>
              <a:t> to</a:t>
            </a:r>
            <a:r>
              <a:rPr lang="en-US" dirty="0"/>
              <a:t> incentivize amalgamation, and in part to the rise in operating costs caused by the 2017 wage increase. </a:t>
            </a:r>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5968320"/>
            <a:ext cx="11820525" cy="790575"/>
          </a:xfrm>
          <a:prstGeom prst="rect">
            <a:avLst/>
          </a:prstGeom>
        </p:spPr>
      </p:pic>
    </p:spTree>
    <p:extLst>
      <p:ext uri="{BB962C8B-B14F-4D97-AF65-F5344CB8AC3E}">
        <p14:creationId xmlns:p14="http://schemas.microsoft.com/office/powerpoint/2010/main" val="11454673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31544"/>
            <a:ext cx="10515600" cy="735256"/>
          </a:xfrm>
        </p:spPr>
        <p:txBody>
          <a:bodyPr>
            <a:normAutofit fontScale="90000"/>
          </a:bodyPr>
          <a:lstStyle/>
          <a:p>
            <a:r>
              <a:rPr lang="en-US" sz="3600" b="1" dirty="0"/>
              <a:t>Expenditure Indicators for OTH in Quintiles Organized by Relative Wealth 2016 &amp; 2018 (w/o Social Welfare</a:t>
            </a:r>
            <a:endParaRPr lang="en-US" dirty="0"/>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graphicFrame>
        <p:nvGraphicFramePr>
          <p:cNvPr id="6" name="Table 5"/>
          <p:cNvGraphicFramePr>
            <a:graphicFrameLocks noGrp="1"/>
          </p:cNvGraphicFramePr>
          <p:nvPr>
            <p:extLst>
              <p:ext uri="{D42A27DB-BD31-4B8C-83A1-F6EECF244321}">
                <p14:modId xmlns:p14="http://schemas.microsoft.com/office/powerpoint/2010/main" val="3980450703"/>
              </p:ext>
            </p:extLst>
          </p:nvPr>
        </p:nvGraphicFramePr>
        <p:xfrm>
          <a:off x="628648" y="1390648"/>
          <a:ext cx="10953751" cy="4220131"/>
        </p:xfrm>
        <a:graphic>
          <a:graphicData uri="http://schemas.openxmlformats.org/drawingml/2006/table">
            <a:tbl>
              <a:tblPr firstRow="1" firstCol="1" bandRow="1">
                <a:tableStyleId>{10A1B5D5-9B99-4C35-A422-299274C87663}</a:tableStyleId>
              </a:tblPr>
              <a:tblGrid>
                <a:gridCol w="679486">
                  <a:extLst>
                    <a:ext uri="{9D8B030D-6E8A-4147-A177-3AD203B41FA5}">
                      <a16:colId xmlns:a16="http://schemas.microsoft.com/office/drawing/2014/main" val="20000"/>
                    </a:ext>
                  </a:extLst>
                </a:gridCol>
                <a:gridCol w="504604">
                  <a:extLst>
                    <a:ext uri="{9D8B030D-6E8A-4147-A177-3AD203B41FA5}">
                      <a16:colId xmlns:a16="http://schemas.microsoft.com/office/drawing/2014/main" val="20001"/>
                    </a:ext>
                  </a:extLst>
                </a:gridCol>
                <a:gridCol w="563809">
                  <a:extLst>
                    <a:ext uri="{9D8B030D-6E8A-4147-A177-3AD203B41FA5}">
                      <a16:colId xmlns:a16="http://schemas.microsoft.com/office/drawing/2014/main" val="20002"/>
                    </a:ext>
                  </a:extLst>
                </a:gridCol>
                <a:gridCol w="611174">
                  <a:extLst>
                    <a:ext uri="{9D8B030D-6E8A-4147-A177-3AD203B41FA5}">
                      <a16:colId xmlns:a16="http://schemas.microsoft.com/office/drawing/2014/main" val="20003"/>
                    </a:ext>
                  </a:extLst>
                </a:gridCol>
                <a:gridCol w="611174">
                  <a:extLst>
                    <a:ext uri="{9D8B030D-6E8A-4147-A177-3AD203B41FA5}">
                      <a16:colId xmlns:a16="http://schemas.microsoft.com/office/drawing/2014/main" val="20004"/>
                    </a:ext>
                  </a:extLst>
                </a:gridCol>
                <a:gridCol w="570185">
                  <a:extLst>
                    <a:ext uri="{9D8B030D-6E8A-4147-A177-3AD203B41FA5}">
                      <a16:colId xmlns:a16="http://schemas.microsoft.com/office/drawing/2014/main" val="20005"/>
                    </a:ext>
                  </a:extLst>
                </a:gridCol>
                <a:gridCol w="563809">
                  <a:extLst>
                    <a:ext uri="{9D8B030D-6E8A-4147-A177-3AD203B41FA5}">
                      <a16:colId xmlns:a16="http://schemas.microsoft.com/office/drawing/2014/main" val="20006"/>
                    </a:ext>
                  </a:extLst>
                </a:gridCol>
                <a:gridCol w="504604">
                  <a:extLst>
                    <a:ext uri="{9D8B030D-6E8A-4147-A177-3AD203B41FA5}">
                      <a16:colId xmlns:a16="http://schemas.microsoft.com/office/drawing/2014/main" val="20007"/>
                    </a:ext>
                  </a:extLst>
                </a:gridCol>
                <a:gridCol w="563809">
                  <a:extLst>
                    <a:ext uri="{9D8B030D-6E8A-4147-A177-3AD203B41FA5}">
                      <a16:colId xmlns:a16="http://schemas.microsoft.com/office/drawing/2014/main" val="20008"/>
                    </a:ext>
                  </a:extLst>
                </a:gridCol>
                <a:gridCol w="611174">
                  <a:extLst>
                    <a:ext uri="{9D8B030D-6E8A-4147-A177-3AD203B41FA5}">
                      <a16:colId xmlns:a16="http://schemas.microsoft.com/office/drawing/2014/main" val="20009"/>
                    </a:ext>
                  </a:extLst>
                </a:gridCol>
                <a:gridCol w="611174">
                  <a:extLst>
                    <a:ext uri="{9D8B030D-6E8A-4147-A177-3AD203B41FA5}">
                      <a16:colId xmlns:a16="http://schemas.microsoft.com/office/drawing/2014/main" val="20010"/>
                    </a:ext>
                  </a:extLst>
                </a:gridCol>
                <a:gridCol w="570185">
                  <a:extLst>
                    <a:ext uri="{9D8B030D-6E8A-4147-A177-3AD203B41FA5}">
                      <a16:colId xmlns:a16="http://schemas.microsoft.com/office/drawing/2014/main" val="20011"/>
                    </a:ext>
                  </a:extLst>
                </a:gridCol>
                <a:gridCol w="563809">
                  <a:extLst>
                    <a:ext uri="{9D8B030D-6E8A-4147-A177-3AD203B41FA5}">
                      <a16:colId xmlns:a16="http://schemas.microsoft.com/office/drawing/2014/main" val="20012"/>
                    </a:ext>
                  </a:extLst>
                </a:gridCol>
                <a:gridCol w="504604">
                  <a:extLst>
                    <a:ext uri="{9D8B030D-6E8A-4147-A177-3AD203B41FA5}">
                      <a16:colId xmlns:a16="http://schemas.microsoft.com/office/drawing/2014/main" val="20013"/>
                    </a:ext>
                  </a:extLst>
                </a:gridCol>
                <a:gridCol w="563809">
                  <a:extLst>
                    <a:ext uri="{9D8B030D-6E8A-4147-A177-3AD203B41FA5}">
                      <a16:colId xmlns:a16="http://schemas.microsoft.com/office/drawing/2014/main" val="20014"/>
                    </a:ext>
                  </a:extLst>
                </a:gridCol>
                <a:gridCol w="611174">
                  <a:extLst>
                    <a:ext uri="{9D8B030D-6E8A-4147-A177-3AD203B41FA5}">
                      <a16:colId xmlns:a16="http://schemas.microsoft.com/office/drawing/2014/main" val="20015"/>
                    </a:ext>
                  </a:extLst>
                </a:gridCol>
                <a:gridCol w="611174">
                  <a:extLst>
                    <a:ext uri="{9D8B030D-6E8A-4147-A177-3AD203B41FA5}">
                      <a16:colId xmlns:a16="http://schemas.microsoft.com/office/drawing/2014/main" val="20016"/>
                    </a:ext>
                  </a:extLst>
                </a:gridCol>
                <a:gridCol w="570185">
                  <a:extLst>
                    <a:ext uri="{9D8B030D-6E8A-4147-A177-3AD203B41FA5}">
                      <a16:colId xmlns:a16="http://schemas.microsoft.com/office/drawing/2014/main" val="20017"/>
                    </a:ext>
                  </a:extLst>
                </a:gridCol>
                <a:gridCol w="563809">
                  <a:extLst>
                    <a:ext uri="{9D8B030D-6E8A-4147-A177-3AD203B41FA5}">
                      <a16:colId xmlns:a16="http://schemas.microsoft.com/office/drawing/2014/main" val="20018"/>
                    </a:ext>
                  </a:extLst>
                </a:gridCol>
              </a:tblGrid>
              <a:tr h="425174">
                <a:tc>
                  <a:txBody>
                    <a:bodyPr/>
                    <a:lstStyle/>
                    <a:p>
                      <a:pPr marL="0" marR="0">
                        <a:lnSpc>
                          <a:spcPct val="107000"/>
                        </a:lnSpc>
                        <a:spcBef>
                          <a:spcPts val="0"/>
                        </a:spcBef>
                        <a:spcAft>
                          <a:spcPts val="0"/>
                        </a:spcAft>
                      </a:pPr>
                      <a:r>
                        <a:rPr lang="en-US" sz="1400" dirty="0">
                          <a:effectLst/>
                        </a:rPr>
                        <a:t> </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solidFill>
                      <a:schemeClr val="bg1"/>
                    </a:solidFill>
                  </a:tcPr>
                </a:tc>
                <a:tc gridSpan="6">
                  <a:txBody>
                    <a:bodyPr/>
                    <a:lstStyle/>
                    <a:p>
                      <a:pPr marL="0" marR="0" algn="ctr">
                        <a:lnSpc>
                          <a:spcPct val="107000"/>
                        </a:lnSpc>
                        <a:spcBef>
                          <a:spcPts val="0"/>
                        </a:spcBef>
                        <a:spcAft>
                          <a:spcPts val="0"/>
                        </a:spcAft>
                      </a:pPr>
                      <a:r>
                        <a:rPr lang="en-US" sz="1800" dirty="0">
                          <a:solidFill>
                            <a:schemeClr val="tx1"/>
                          </a:solidFill>
                          <a:effectLst/>
                        </a:rPr>
                        <a:t>2016</a:t>
                      </a:r>
                      <a:endParaRPr lang="hr-H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c gridSpan="6">
                  <a:txBody>
                    <a:bodyPr/>
                    <a:lstStyle/>
                    <a:p>
                      <a:pPr marL="0" marR="0" algn="ctr">
                        <a:lnSpc>
                          <a:spcPct val="107000"/>
                        </a:lnSpc>
                        <a:spcBef>
                          <a:spcPts val="0"/>
                        </a:spcBef>
                        <a:spcAft>
                          <a:spcPts val="0"/>
                        </a:spcAft>
                      </a:pPr>
                      <a:r>
                        <a:rPr lang="en-US" sz="1800" dirty="0">
                          <a:solidFill>
                            <a:schemeClr val="tx1"/>
                          </a:solidFill>
                          <a:effectLst/>
                        </a:rPr>
                        <a:t>2017</a:t>
                      </a:r>
                      <a:endParaRPr lang="hr-H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c gridSpan="6">
                  <a:txBody>
                    <a:bodyPr/>
                    <a:lstStyle/>
                    <a:p>
                      <a:pPr marL="0" marR="0" algn="ctr">
                        <a:lnSpc>
                          <a:spcPct val="107000"/>
                        </a:lnSpc>
                        <a:spcBef>
                          <a:spcPts val="0"/>
                        </a:spcBef>
                        <a:spcAft>
                          <a:spcPts val="0"/>
                        </a:spcAft>
                      </a:pPr>
                      <a:r>
                        <a:rPr lang="en-US" sz="1800" dirty="0">
                          <a:solidFill>
                            <a:schemeClr val="tx1"/>
                          </a:solidFill>
                          <a:effectLst/>
                        </a:rPr>
                        <a:t>2018</a:t>
                      </a:r>
                      <a:endParaRPr lang="hr-H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extLst>
                  <a:ext uri="{0D108BD9-81ED-4DB2-BD59-A6C34878D82A}">
                    <a16:rowId xmlns:a16="http://schemas.microsoft.com/office/drawing/2014/main" val="10000"/>
                  </a:ext>
                </a:extLst>
              </a:tr>
              <a:tr h="1222653">
                <a:tc>
                  <a:txBody>
                    <a:bodyPr/>
                    <a:lstStyle/>
                    <a:p>
                      <a:pPr marL="0" marR="0" algn="ctr">
                        <a:lnSpc>
                          <a:spcPct val="107000"/>
                        </a:lnSpc>
                        <a:spcBef>
                          <a:spcPts val="0"/>
                        </a:spcBef>
                        <a:spcAft>
                          <a:spcPts val="0"/>
                        </a:spcAft>
                      </a:pPr>
                      <a:r>
                        <a:rPr lang="en-US" sz="1400" dirty="0">
                          <a:effectLst/>
                        </a:rPr>
                        <a:t> </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solidFill>
                      <a:schemeClr val="bg1"/>
                    </a:solidFill>
                  </a:tcPr>
                </a:tc>
                <a:tc>
                  <a:txBody>
                    <a:bodyPr/>
                    <a:lstStyle/>
                    <a:p>
                      <a:pPr marL="0" marR="0" algn="ctr">
                        <a:lnSpc>
                          <a:spcPct val="107000"/>
                        </a:lnSpc>
                        <a:spcBef>
                          <a:spcPts val="0"/>
                        </a:spcBef>
                        <a:spcAft>
                          <a:spcPts val="0"/>
                        </a:spcAft>
                      </a:pPr>
                      <a:r>
                        <a:rPr lang="en-US" sz="1400" b="1" dirty="0">
                          <a:effectLst/>
                        </a:rPr>
                        <a:t>Pop.</a:t>
                      </a:r>
                      <a:endParaRPr lang="hr-HR"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ctr">
                        <a:lnSpc>
                          <a:spcPct val="107000"/>
                        </a:lnSpc>
                        <a:spcBef>
                          <a:spcPts val="0"/>
                        </a:spcBef>
                        <a:spcAft>
                          <a:spcPts val="0"/>
                        </a:spcAft>
                      </a:pPr>
                      <a:r>
                        <a:rPr lang="en-US" sz="1400" b="1" dirty="0">
                          <a:effectLst/>
                        </a:rPr>
                        <a:t>% of Pop.</a:t>
                      </a:r>
                      <a:endParaRPr lang="hr-HR"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ctr">
                        <a:lnSpc>
                          <a:spcPct val="107000"/>
                        </a:lnSpc>
                        <a:spcBef>
                          <a:spcPts val="0"/>
                        </a:spcBef>
                        <a:spcAft>
                          <a:spcPts val="0"/>
                        </a:spcAft>
                      </a:pPr>
                      <a:r>
                        <a:rPr lang="en-US" sz="1400" b="1" dirty="0">
                          <a:effectLst/>
                        </a:rPr>
                        <a:t>Invest pc</a:t>
                      </a:r>
                      <a:endParaRPr lang="hr-HR"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ctr">
                        <a:lnSpc>
                          <a:spcPct val="107000"/>
                        </a:lnSpc>
                        <a:spcBef>
                          <a:spcPts val="0"/>
                        </a:spcBef>
                        <a:spcAft>
                          <a:spcPts val="0"/>
                        </a:spcAft>
                      </a:pPr>
                      <a:r>
                        <a:rPr lang="en-US" sz="1400" b="1" dirty="0">
                          <a:effectLst/>
                        </a:rPr>
                        <a:t>Invest % of Total</a:t>
                      </a:r>
                      <a:endParaRPr lang="hr-HR"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ctr">
                        <a:lnSpc>
                          <a:spcPct val="107000"/>
                        </a:lnSpc>
                        <a:spcBef>
                          <a:spcPts val="0"/>
                        </a:spcBef>
                        <a:spcAft>
                          <a:spcPts val="0"/>
                        </a:spcAft>
                      </a:pPr>
                      <a:r>
                        <a:rPr lang="en-US" sz="1400" b="1" dirty="0">
                          <a:effectLst/>
                        </a:rPr>
                        <a:t>Total pc</a:t>
                      </a:r>
                      <a:endParaRPr lang="hr-HR"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ctr">
                        <a:lnSpc>
                          <a:spcPct val="107000"/>
                        </a:lnSpc>
                        <a:spcBef>
                          <a:spcPts val="0"/>
                        </a:spcBef>
                        <a:spcAft>
                          <a:spcPts val="0"/>
                        </a:spcAft>
                      </a:pPr>
                      <a:r>
                        <a:rPr lang="en-US" sz="1400" b="1" dirty="0">
                          <a:effectLst/>
                        </a:rPr>
                        <a:t>Total as % of 5th Q</a:t>
                      </a:r>
                      <a:endParaRPr lang="hr-HR"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ctr">
                        <a:lnSpc>
                          <a:spcPct val="107000"/>
                        </a:lnSpc>
                        <a:spcBef>
                          <a:spcPts val="0"/>
                        </a:spcBef>
                        <a:spcAft>
                          <a:spcPts val="0"/>
                        </a:spcAft>
                      </a:pPr>
                      <a:r>
                        <a:rPr lang="en-US" sz="1400" b="1" dirty="0">
                          <a:effectLst/>
                        </a:rPr>
                        <a:t>Pop.</a:t>
                      </a:r>
                      <a:endParaRPr lang="hr-HR"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ctr">
                        <a:lnSpc>
                          <a:spcPct val="107000"/>
                        </a:lnSpc>
                        <a:spcBef>
                          <a:spcPts val="0"/>
                        </a:spcBef>
                        <a:spcAft>
                          <a:spcPts val="0"/>
                        </a:spcAft>
                      </a:pPr>
                      <a:r>
                        <a:rPr lang="en-US" sz="1400" b="1" dirty="0">
                          <a:effectLst/>
                        </a:rPr>
                        <a:t>% of Pop.</a:t>
                      </a:r>
                      <a:endParaRPr lang="hr-HR"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ctr">
                        <a:lnSpc>
                          <a:spcPct val="107000"/>
                        </a:lnSpc>
                        <a:spcBef>
                          <a:spcPts val="0"/>
                        </a:spcBef>
                        <a:spcAft>
                          <a:spcPts val="0"/>
                        </a:spcAft>
                      </a:pPr>
                      <a:r>
                        <a:rPr lang="en-US" sz="1400" b="1" dirty="0">
                          <a:effectLst/>
                        </a:rPr>
                        <a:t>Invest pc</a:t>
                      </a:r>
                      <a:endParaRPr lang="hr-HR"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ctr">
                        <a:lnSpc>
                          <a:spcPct val="107000"/>
                        </a:lnSpc>
                        <a:spcBef>
                          <a:spcPts val="0"/>
                        </a:spcBef>
                        <a:spcAft>
                          <a:spcPts val="0"/>
                        </a:spcAft>
                      </a:pPr>
                      <a:r>
                        <a:rPr lang="en-US" sz="1400" b="1" dirty="0">
                          <a:effectLst/>
                        </a:rPr>
                        <a:t>Invest % of Total</a:t>
                      </a:r>
                      <a:endParaRPr lang="hr-HR"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ctr">
                        <a:lnSpc>
                          <a:spcPct val="107000"/>
                        </a:lnSpc>
                        <a:spcBef>
                          <a:spcPts val="0"/>
                        </a:spcBef>
                        <a:spcAft>
                          <a:spcPts val="0"/>
                        </a:spcAft>
                      </a:pPr>
                      <a:r>
                        <a:rPr lang="en-US" sz="1400" b="1" dirty="0">
                          <a:effectLst/>
                        </a:rPr>
                        <a:t>Total pc</a:t>
                      </a:r>
                      <a:endParaRPr lang="hr-HR"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ctr">
                        <a:lnSpc>
                          <a:spcPct val="107000"/>
                        </a:lnSpc>
                        <a:spcBef>
                          <a:spcPts val="0"/>
                        </a:spcBef>
                        <a:spcAft>
                          <a:spcPts val="0"/>
                        </a:spcAft>
                      </a:pPr>
                      <a:r>
                        <a:rPr lang="en-US" sz="1400" b="1" dirty="0">
                          <a:effectLst/>
                        </a:rPr>
                        <a:t>Total as % of 5th Q</a:t>
                      </a:r>
                      <a:endParaRPr lang="hr-HR"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ctr">
                        <a:lnSpc>
                          <a:spcPct val="107000"/>
                        </a:lnSpc>
                        <a:spcBef>
                          <a:spcPts val="0"/>
                        </a:spcBef>
                        <a:spcAft>
                          <a:spcPts val="0"/>
                        </a:spcAft>
                      </a:pPr>
                      <a:r>
                        <a:rPr lang="en-US" sz="1400" b="1" dirty="0">
                          <a:effectLst/>
                        </a:rPr>
                        <a:t>Pop.</a:t>
                      </a:r>
                      <a:endParaRPr lang="hr-HR"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ctr">
                        <a:lnSpc>
                          <a:spcPct val="107000"/>
                        </a:lnSpc>
                        <a:spcBef>
                          <a:spcPts val="0"/>
                        </a:spcBef>
                        <a:spcAft>
                          <a:spcPts val="0"/>
                        </a:spcAft>
                      </a:pPr>
                      <a:r>
                        <a:rPr lang="en-US" sz="1400" b="1" dirty="0">
                          <a:effectLst/>
                        </a:rPr>
                        <a:t>% of Pop.</a:t>
                      </a:r>
                      <a:endParaRPr lang="hr-HR"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ctr">
                        <a:lnSpc>
                          <a:spcPct val="107000"/>
                        </a:lnSpc>
                        <a:spcBef>
                          <a:spcPts val="0"/>
                        </a:spcBef>
                        <a:spcAft>
                          <a:spcPts val="0"/>
                        </a:spcAft>
                      </a:pPr>
                      <a:r>
                        <a:rPr lang="en-US" sz="1400" b="1" dirty="0">
                          <a:effectLst/>
                        </a:rPr>
                        <a:t>Invest pc</a:t>
                      </a:r>
                      <a:endParaRPr lang="hr-HR"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ctr">
                        <a:lnSpc>
                          <a:spcPct val="107000"/>
                        </a:lnSpc>
                        <a:spcBef>
                          <a:spcPts val="0"/>
                        </a:spcBef>
                        <a:spcAft>
                          <a:spcPts val="0"/>
                        </a:spcAft>
                      </a:pPr>
                      <a:r>
                        <a:rPr lang="en-US" sz="1400" b="1" dirty="0">
                          <a:effectLst/>
                        </a:rPr>
                        <a:t>Invest % of Total</a:t>
                      </a:r>
                      <a:endParaRPr lang="hr-HR"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ctr">
                        <a:lnSpc>
                          <a:spcPct val="107000"/>
                        </a:lnSpc>
                        <a:spcBef>
                          <a:spcPts val="0"/>
                        </a:spcBef>
                        <a:spcAft>
                          <a:spcPts val="0"/>
                        </a:spcAft>
                      </a:pPr>
                      <a:r>
                        <a:rPr lang="en-US" sz="1400" b="1" dirty="0">
                          <a:effectLst/>
                        </a:rPr>
                        <a:t>Total PC</a:t>
                      </a:r>
                      <a:endParaRPr lang="hr-HR"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ctr">
                        <a:lnSpc>
                          <a:spcPct val="107000"/>
                        </a:lnSpc>
                        <a:spcBef>
                          <a:spcPts val="0"/>
                        </a:spcBef>
                        <a:spcAft>
                          <a:spcPts val="0"/>
                        </a:spcAft>
                      </a:pPr>
                      <a:r>
                        <a:rPr lang="en-US" sz="1400" b="1" dirty="0">
                          <a:effectLst/>
                        </a:rPr>
                        <a:t>Total as % of 5th Q</a:t>
                      </a:r>
                      <a:endParaRPr lang="hr-HR"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r h="425174">
                <a:tc>
                  <a:txBody>
                    <a:bodyPr/>
                    <a:lstStyle/>
                    <a:p>
                      <a:pPr marL="0" marR="0">
                        <a:lnSpc>
                          <a:spcPct val="107000"/>
                        </a:lnSpc>
                        <a:spcBef>
                          <a:spcPts val="0"/>
                        </a:spcBef>
                        <a:spcAft>
                          <a:spcPts val="0"/>
                        </a:spcAft>
                      </a:pPr>
                      <a:r>
                        <a:rPr lang="en-US" sz="1400" dirty="0">
                          <a:effectLst/>
                        </a:rPr>
                        <a:t>1st Q</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solidFill>
                      <a:schemeClr val="bg1"/>
                    </a:solidFill>
                  </a:tcPr>
                </a:tc>
                <a:tc>
                  <a:txBody>
                    <a:bodyPr/>
                    <a:lstStyle/>
                    <a:p>
                      <a:pPr marL="0" marR="0" algn="r">
                        <a:lnSpc>
                          <a:spcPct val="107000"/>
                        </a:lnSpc>
                        <a:spcBef>
                          <a:spcPts val="0"/>
                        </a:spcBef>
                        <a:spcAft>
                          <a:spcPts val="0"/>
                        </a:spcAft>
                      </a:pPr>
                      <a:r>
                        <a:rPr lang="en-US" sz="1400" dirty="0">
                          <a:effectLst/>
                        </a:rPr>
                        <a:t>0.20</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dirty="0">
                          <a:effectLst/>
                        </a:rPr>
                        <a:t>15%</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dirty="0">
                          <a:effectLst/>
                        </a:rPr>
                        <a:t>1,308</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dirty="0">
                          <a:effectLst/>
                        </a:rPr>
                        <a:t>30%</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dirty="0">
                          <a:effectLst/>
                        </a:rPr>
                        <a:t>4,316</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a:effectLst/>
                        </a:rPr>
                        <a:t>61%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a:effectLst/>
                        </a:rPr>
                        <a:t>0.48 </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a:effectLst/>
                        </a:rPr>
                        <a:t>15%</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dirty="0">
                          <a:effectLst/>
                        </a:rPr>
                        <a:t>1,004</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a:effectLst/>
                        </a:rPr>
                        <a:t>21%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a:effectLst/>
                        </a:rPr>
                        <a:t>4,866</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a:effectLst/>
                        </a:rPr>
                        <a:t>62%</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a:effectLst/>
                        </a:rPr>
                        <a:t>0.96</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a:effectLst/>
                        </a:rPr>
                        <a:t>17%</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a:effectLst/>
                        </a:rPr>
                        <a:t>822</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b="1" dirty="0">
                          <a:solidFill>
                            <a:srgbClr val="FF0000"/>
                          </a:solidFill>
                          <a:effectLst/>
                        </a:rPr>
                        <a:t>16%</a:t>
                      </a:r>
                      <a:endParaRPr lang="hr-HR"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a:effectLst/>
                        </a:rPr>
                        <a:t>5,210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a:effectLst/>
                        </a:rPr>
                        <a:t>63%</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2"/>
                  </a:ext>
                </a:extLst>
              </a:tr>
              <a:tr h="425174">
                <a:tc>
                  <a:txBody>
                    <a:bodyPr/>
                    <a:lstStyle/>
                    <a:p>
                      <a:pPr marL="0" marR="0">
                        <a:lnSpc>
                          <a:spcPct val="107000"/>
                        </a:lnSpc>
                        <a:spcBef>
                          <a:spcPts val="0"/>
                        </a:spcBef>
                        <a:spcAft>
                          <a:spcPts val="0"/>
                        </a:spcAft>
                      </a:pPr>
                      <a:r>
                        <a:rPr lang="en-US" sz="1400" dirty="0">
                          <a:effectLst/>
                        </a:rPr>
                        <a:t>2nd Q</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solidFill>
                      <a:schemeClr val="bg1"/>
                    </a:solidFill>
                  </a:tcPr>
                </a:tc>
                <a:tc>
                  <a:txBody>
                    <a:bodyPr/>
                    <a:lstStyle/>
                    <a:p>
                      <a:pPr marL="0" marR="0" algn="r">
                        <a:lnSpc>
                          <a:spcPct val="107000"/>
                        </a:lnSpc>
                        <a:spcBef>
                          <a:spcPts val="0"/>
                        </a:spcBef>
                        <a:spcAft>
                          <a:spcPts val="0"/>
                        </a:spcAft>
                      </a:pPr>
                      <a:r>
                        <a:rPr lang="en-US" sz="1400">
                          <a:effectLst/>
                        </a:rPr>
                        <a:t>0.23</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a:effectLst/>
                        </a:rPr>
                        <a:t>17%</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dirty="0">
                          <a:effectLst/>
                        </a:rPr>
                        <a:t>1,376</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dirty="0">
                          <a:effectLst/>
                        </a:rPr>
                        <a:t>31%</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dirty="0">
                          <a:effectLst/>
                        </a:rPr>
                        <a:t>4,480</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dirty="0">
                          <a:effectLst/>
                        </a:rPr>
                        <a:t>64%</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a:effectLst/>
                        </a:rPr>
                        <a:t>0.56 </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a:effectLst/>
                        </a:rPr>
                        <a:t>18%</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dirty="0">
                          <a:effectLst/>
                        </a:rPr>
                        <a:t>1,241</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dirty="0">
                          <a:effectLst/>
                        </a:rPr>
                        <a:t>23%</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a:effectLst/>
                        </a:rPr>
                        <a:t>5,403</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a:effectLst/>
                        </a:rPr>
                        <a:t>69%</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a:effectLst/>
                        </a:rPr>
                        <a:t>1.08</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a:effectLst/>
                        </a:rPr>
                        <a:t>19%</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a:effectLst/>
                        </a:rPr>
                        <a:t>991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b="1" dirty="0">
                          <a:solidFill>
                            <a:srgbClr val="FF0000"/>
                          </a:solidFill>
                          <a:effectLst/>
                        </a:rPr>
                        <a:t>17%</a:t>
                      </a:r>
                      <a:endParaRPr lang="hr-HR"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dirty="0">
                          <a:effectLst/>
                        </a:rPr>
                        <a:t>5,985</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a:effectLst/>
                        </a:rPr>
                        <a:t>72%</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3"/>
                  </a:ext>
                </a:extLst>
              </a:tr>
              <a:tr h="425174">
                <a:tc>
                  <a:txBody>
                    <a:bodyPr/>
                    <a:lstStyle/>
                    <a:p>
                      <a:pPr marL="0" marR="0">
                        <a:lnSpc>
                          <a:spcPct val="107000"/>
                        </a:lnSpc>
                        <a:spcBef>
                          <a:spcPts val="0"/>
                        </a:spcBef>
                        <a:spcAft>
                          <a:spcPts val="0"/>
                        </a:spcAft>
                      </a:pPr>
                      <a:r>
                        <a:rPr lang="en-US" sz="1400" dirty="0">
                          <a:effectLst/>
                        </a:rPr>
                        <a:t>3rd Q</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solidFill>
                      <a:schemeClr val="bg1"/>
                    </a:solidFill>
                  </a:tcPr>
                </a:tc>
                <a:tc>
                  <a:txBody>
                    <a:bodyPr/>
                    <a:lstStyle/>
                    <a:p>
                      <a:pPr marL="0" marR="0" algn="r">
                        <a:lnSpc>
                          <a:spcPct val="107000"/>
                        </a:lnSpc>
                        <a:spcBef>
                          <a:spcPts val="0"/>
                        </a:spcBef>
                        <a:spcAft>
                          <a:spcPts val="0"/>
                        </a:spcAft>
                      </a:pPr>
                      <a:r>
                        <a:rPr lang="en-US" sz="1400">
                          <a:effectLst/>
                        </a:rPr>
                        <a:t>0.32</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a:effectLst/>
                        </a:rPr>
                        <a:t>23%</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a:effectLst/>
                        </a:rPr>
                        <a:t>1,487</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dirty="0">
                          <a:effectLst/>
                        </a:rPr>
                        <a:t>30%</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dirty="0">
                          <a:effectLst/>
                        </a:rPr>
                        <a:t>4,890</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dirty="0">
                          <a:effectLst/>
                        </a:rPr>
                        <a:t>69%</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dirty="0">
                          <a:effectLst/>
                        </a:rPr>
                        <a:t>0.72 </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a:effectLst/>
                        </a:rPr>
                        <a:t>23%</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a:effectLst/>
                        </a:rPr>
                        <a:t>1,206</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dirty="0">
                          <a:effectLst/>
                        </a:rPr>
                        <a:t>21%</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a:effectLst/>
                        </a:rPr>
                        <a:t>5,715</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a:effectLst/>
                        </a:rPr>
                        <a:t>73%</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a:effectLst/>
                        </a:rPr>
                        <a:t>1.26</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a:effectLst/>
                        </a:rPr>
                        <a:t>22%</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a:effectLst/>
                        </a:rPr>
                        <a:t>1,042</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b="1" dirty="0">
                          <a:solidFill>
                            <a:srgbClr val="FF0000"/>
                          </a:solidFill>
                          <a:effectLst/>
                        </a:rPr>
                        <a:t>16%</a:t>
                      </a:r>
                      <a:endParaRPr lang="hr-HR"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dirty="0">
                          <a:effectLst/>
                        </a:rPr>
                        <a:t>6,315</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a:effectLst/>
                        </a:rPr>
                        <a:t>76%</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4"/>
                  </a:ext>
                </a:extLst>
              </a:tr>
              <a:tr h="425174">
                <a:tc>
                  <a:txBody>
                    <a:bodyPr/>
                    <a:lstStyle/>
                    <a:p>
                      <a:pPr marL="0" marR="0">
                        <a:lnSpc>
                          <a:spcPct val="107000"/>
                        </a:lnSpc>
                        <a:spcBef>
                          <a:spcPts val="0"/>
                        </a:spcBef>
                        <a:spcAft>
                          <a:spcPts val="0"/>
                        </a:spcAft>
                      </a:pPr>
                      <a:r>
                        <a:rPr lang="en-US" sz="1400" dirty="0">
                          <a:effectLst/>
                        </a:rPr>
                        <a:t>4th Q</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solidFill>
                      <a:schemeClr val="bg1"/>
                    </a:solidFill>
                  </a:tcPr>
                </a:tc>
                <a:tc>
                  <a:txBody>
                    <a:bodyPr/>
                    <a:lstStyle/>
                    <a:p>
                      <a:pPr marL="0" marR="0" algn="r">
                        <a:lnSpc>
                          <a:spcPct val="107000"/>
                        </a:lnSpc>
                        <a:spcBef>
                          <a:spcPts val="0"/>
                        </a:spcBef>
                        <a:spcAft>
                          <a:spcPts val="0"/>
                        </a:spcAft>
                      </a:pPr>
                      <a:r>
                        <a:rPr lang="en-US" sz="1400">
                          <a:effectLst/>
                        </a:rPr>
                        <a:t>0.29</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a:effectLst/>
                        </a:rPr>
                        <a:t>21%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a:effectLst/>
                        </a:rPr>
                        <a:t>1,528</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dirty="0">
                          <a:effectLst/>
                        </a:rPr>
                        <a:t>29%</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dirty="0">
                          <a:effectLst/>
                        </a:rPr>
                        <a:t>5,281</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dirty="0">
                          <a:effectLst/>
                        </a:rPr>
                        <a:t>75%</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dirty="0">
                          <a:effectLst/>
                        </a:rPr>
                        <a:t>0.71 </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dirty="0">
                          <a:effectLst/>
                        </a:rPr>
                        <a:t>23%</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dirty="0">
                          <a:effectLst/>
                        </a:rPr>
                        <a:t>1,264</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dirty="0">
                          <a:effectLst/>
                        </a:rPr>
                        <a:t>22%</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dirty="0">
                          <a:effectLst/>
                        </a:rPr>
                        <a:t>5,798</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a:effectLst/>
                        </a:rPr>
                        <a:t>74%</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a:effectLst/>
                        </a:rPr>
                        <a:t>1.19</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a:effectLst/>
                        </a:rPr>
                        <a:t>21%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a:effectLst/>
                        </a:rPr>
                        <a:t>1,268</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b="1" dirty="0">
                          <a:solidFill>
                            <a:srgbClr val="FF0000"/>
                          </a:solidFill>
                          <a:effectLst/>
                        </a:rPr>
                        <a:t>18%</a:t>
                      </a:r>
                      <a:endParaRPr lang="hr-HR"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dirty="0">
                          <a:effectLst/>
                        </a:rPr>
                        <a:t>6,930</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dirty="0">
                          <a:effectLst/>
                        </a:rPr>
                        <a:t>84%</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5"/>
                  </a:ext>
                </a:extLst>
              </a:tr>
              <a:tr h="425174">
                <a:tc>
                  <a:txBody>
                    <a:bodyPr/>
                    <a:lstStyle/>
                    <a:p>
                      <a:pPr marL="0" marR="0">
                        <a:lnSpc>
                          <a:spcPct val="107000"/>
                        </a:lnSpc>
                        <a:spcBef>
                          <a:spcPts val="0"/>
                        </a:spcBef>
                        <a:spcAft>
                          <a:spcPts val="0"/>
                        </a:spcAft>
                      </a:pPr>
                      <a:r>
                        <a:rPr lang="en-US" sz="1400" dirty="0">
                          <a:effectLst/>
                        </a:rPr>
                        <a:t>5th Q</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solidFill>
                      <a:schemeClr val="bg1"/>
                    </a:solidFill>
                  </a:tcPr>
                </a:tc>
                <a:tc>
                  <a:txBody>
                    <a:bodyPr/>
                    <a:lstStyle/>
                    <a:p>
                      <a:pPr marL="0" marR="0" algn="r">
                        <a:lnSpc>
                          <a:spcPct val="107000"/>
                        </a:lnSpc>
                        <a:spcBef>
                          <a:spcPts val="0"/>
                        </a:spcBef>
                        <a:spcAft>
                          <a:spcPts val="0"/>
                        </a:spcAft>
                      </a:pPr>
                      <a:r>
                        <a:rPr lang="en-US" sz="1400">
                          <a:effectLst/>
                        </a:rPr>
                        <a:t>0.34</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a:effectLst/>
                        </a:rPr>
                        <a:t>25%</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a:effectLst/>
                        </a:rPr>
                        <a:t>2,504</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a:effectLst/>
                        </a:rPr>
                        <a:t>36%</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dirty="0">
                          <a:effectLst/>
                        </a:rPr>
                        <a:t>7,050</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dirty="0">
                          <a:effectLst/>
                        </a:rPr>
                        <a:t>100%</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a:effectLst/>
                        </a:rPr>
                        <a:t>0.65 </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dirty="0">
                          <a:effectLst/>
                        </a:rPr>
                        <a:t>21%</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dirty="0">
                          <a:effectLst/>
                        </a:rPr>
                        <a:t>2,516</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dirty="0">
                          <a:effectLst/>
                        </a:rPr>
                        <a:t>32%</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dirty="0">
                          <a:effectLst/>
                        </a:rPr>
                        <a:t>7,868</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dirty="0">
                          <a:effectLst/>
                        </a:rPr>
                        <a:t>100%</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a:effectLst/>
                        </a:rPr>
                        <a:t>1.12</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a:effectLst/>
                        </a:rPr>
                        <a:t>20%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a:effectLst/>
                        </a:rPr>
                        <a:t>1,981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dirty="0">
                          <a:effectLst/>
                        </a:rPr>
                        <a:t>24%</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a:effectLst/>
                        </a:rPr>
                        <a:t>8,268</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dirty="0">
                          <a:effectLst/>
                        </a:rPr>
                        <a:t>100%</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6"/>
                  </a:ext>
                </a:extLst>
              </a:tr>
              <a:tr h="446434">
                <a:tc>
                  <a:txBody>
                    <a:bodyPr/>
                    <a:lstStyle/>
                    <a:p>
                      <a:pPr marL="0" marR="0">
                        <a:lnSpc>
                          <a:spcPct val="107000"/>
                        </a:lnSpc>
                        <a:spcBef>
                          <a:spcPts val="0"/>
                        </a:spcBef>
                        <a:spcAft>
                          <a:spcPts val="0"/>
                        </a:spcAft>
                      </a:pPr>
                      <a:r>
                        <a:rPr lang="en-US" sz="1400" dirty="0">
                          <a:effectLst/>
                        </a:rPr>
                        <a:t>Total</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solidFill>
                      <a:schemeClr val="bg1"/>
                    </a:solidFill>
                  </a:tcPr>
                </a:tc>
                <a:tc>
                  <a:txBody>
                    <a:bodyPr/>
                    <a:lstStyle/>
                    <a:p>
                      <a:pPr marL="0" marR="0" algn="r">
                        <a:lnSpc>
                          <a:spcPct val="107000"/>
                        </a:lnSpc>
                        <a:spcBef>
                          <a:spcPts val="0"/>
                        </a:spcBef>
                        <a:spcAft>
                          <a:spcPts val="0"/>
                        </a:spcAft>
                      </a:pPr>
                      <a:r>
                        <a:rPr lang="en-US" sz="1400">
                          <a:effectLst/>
                        </a:rPr>
                        <a:t>1.39</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a:effectLst/>
                        </a:rPr>
                        <a:t>100%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a:effectLst/>
                        </a:rPr>
                        <a:t>1,702</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a:effectLst/>
                        </a:rPr>
                        <a:t>32%</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a:effectLst/>
                        </a:rPr>
                        <a:t>5,350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dirty="0">
                          <a:effectLst/>
                        </a:rPr>
                        <a:t>76%</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algn="r">
                        <a:lnSpc>
                          <a:spcPct val="107000"/>
                        </a:lnSpc>
                        <a:spcBef>
                          <a:spcPts val="0"/>
                        </a:spcBef>
                        <a:spcAft>
                          <a:spcPts val="0"/>
                        </a:spcAft>
                      </a:pPr>
                      <a:r>
                        <a:rPr lang="en-US" sz="1400" dirty="0">
                          <a:effectLst/>
                        </a:rPr>
                        <a:t>3.12 </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dirty="0">
                          <a:effectLst/>
                        </a:rPr>
                        <a:t>100%</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dirty="0">
                          <a:effectLst/>
                        </a:rPr>
                        <a:t>1,465</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dirty="0">
                          <a:effectLst/>
                        </a:rPr>
                        <a:t>24%</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dirty="0">
                          <a:effectLst/>
                        </a:rPr>
                        <a:t>5,992</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dirty="0">
                          <a:effectLst/>
                        </a:rPr>
                        <a:t>76%</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r">
                        <a:lnSpc>
                          <a:spcPct val="107000"/>
                        </a:lnSpc>
                        <a:spcBef>
                          <a:spcPts val="0"/>
                        </a:spcBef>
                        <a:spcAft>
                          <a:spcPts val="0"/>
                        </a:spcAft>
                      </a:pPr>
                      <a:r>
                        <a:rPr lang="en-US" sz="1400" dirty="0">
                          <a:effectLst/>
                        </a:rPr>
                        <a:t>5.61</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dirty="0">
                          <a:effectLst/>
                        </a:rPr>
                        <a:t>100%</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dirty="0">
                          <a:effectLst/>
                        </a:rPr>
                        <a:t>1,229</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dirty="0">
                          <a:effectLst/>
                        </a:rPr>
                        <a:t>19%</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dirty="0">
                          <a:effectLst/>
                        </a:rPr>
                        <a:t>6,581</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r">
                        <a:lnSpc>
                          <a:spcPct val="107000"/>
                        </a:lnSpc>
                        <a:spcBef>
                          <a:spcPts val="0"/>
                        </a:spcBef>
                        <a:spcAft>
                          <a:spcPts val="0"/>
                        </a:spcAft>
                      </a:pPr>
                      <a:r>
                        <a:rPr lang="en-US" sz="1400" dirty="0">
                          <a:effectLst/>
                        </a:rPr>
                        <a:t>80%</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9037539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8957" y="426794"/>
            <a:ext cx="10515600" cy="581932"/>
          </a:xfrm>
        </p:spPr>
        <p:txBody>
          <a:bodyPr>
            <a:normAutofit fontScale="90000"/>
          </a:bodyPr>
          <a:lstStyle/>
          <a:p>
            <a:r>
              <a:rPr lang="en-US" dirty="0"/>
              <a:t>Education Spending in Kyiv, COS and OTH</a:t>
            </a:r>
          </a:p>
        </p:txBody>
      </p:sp>
      <p:sp>
        <p:nvSpPr>
          <p:cNvPr id="3" name="Content Placeholder 2"/>
          <p:cNvSpPr>
            <a:spLocks noGrp="1"/>
          </p:cNvSpPr>
          <p:nvPr>
            <p:ph idx="1"/>
          </p:nvPr>
        </p:nvSpPr>
        <p:spPr>
          <a:xfrm>
            <a:off x="838200" y="1066800"/>
            <a:ext cx="10877550" cy="5110163"/>
          </a:xfrm>
        </p:spPr>
        <p:txBody>
          <a:bodyPr>
            <a:normAutofit fontScale="92500" lnSpcReduction="10000"/>
          </a:bodyPr>
          <a:lstStyle/>
          <a:p>
            <a:r>
              <a:rPr lang="en-US" dirty="0"/>
              <a:t>Education is the largest single expenditure category for Kyiv</a:t>
            </a:r>
            <a:r>
              <a:rPr lang="bs-Latn-BA" dirty="0">
                <a:solidFill>
                  <a:srgbClr val="FF0000"/>
                </a:solidFill>
              </a:rPr>
              <a:t>,</a:t>
            </a:r>
            <a:r>
              <a:rPr lang="en-US" dirty="0">
                <a:solidFill>
                  <a:srgbClr val="FF0000"/>
                </a:solidFill>
              </a:rPr>
              <a:t> </a:t>
            </a:r>
            <a:r>
              <a:rPr lang="en-US" dirty="0"/>
              <a:t>COS &amp; OTH.</a:t>
            </a:r>
          </a:p>
          <a:p>
            <a:endParaRPr lang="en-US" sz="1000" dirty="0"/>
          </a:p>
          <a:p>
            <a:r>
              <a:rPr lang="en-US" dirty="0"/>
              <a:t>It has risen in all three since 2016 and now constitutes respectively 31%, 39%, &amp; 56% of the total spending.</a:t>
            </a:r>
          </a:p>
          <a:p>
            <a:endParaRPr lang="en-US" sz="1100" dirty="0"/>
          </a:p>
          <a:p>
            <a:r>
              <a:rPr lang="en-US" dirty="0"/>
              <a:t>Spending on wages has risen to close to 75% of total education spending in COS &amp; OTH and the share covered by the education subvention has fallen everywhere, though at different rates</a:t>
            </a:r>
          </a:p>
          <a:p>
            <a:endParaRPr lang="en-US" sz="800" dirty="0"/>
          </a:p>
          <a:p>
            <a:r>
              <a:rPr lang="en-US" dirty="0"/>
              <a:t>Spending on investment in education expenditure has fallen in COS and declined more dramatically in OTH.</a:t>
            </a:r>
          </a:p>
          <a:p>
            <a:pPr marL="0" indent="0">
              <a:buNone/>
            </a:pPr>
            <a:endParaRPr lang="en-US" sz="1000" dirty="0"/>
          </a:p>
          <a:p>
            <a:r>
              <a:rPr lang="en-US" dirty="0"/>
              <a:t>These trends, though different across types, are all being driven by the 2017 increase in the minimum wage, which increase teachers wages by 13% and were not accompanied by an increase in the Education Subvention.</a:t>
            </a:r>
          </a:p>
          <a:p>
            <a:pPr marL="0" indent="0">
              <a:buNone/>
            </a:pPr>
            <a:endParaRPr lang="en-US" dirty="0"/>
          </a:p>
          <a:p>
            <a:pPr marL="0" indent="0">
              <a:buNone/>
            </a:pPr>
            <a:endParaRPr lang="en-US" dirty="0"/>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spTree>
    <p:extLst>
      <p:ext uri="{BB962C8B-B14F-4D97-AF65-F5344CB8AC3E}">
        <p14:creationId xmlns:p14="http://schemas.microsoft.com/office/powerpoint/2010/main" val="565744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7443" y="426794"/>
            <a:ext cx="10657114" cy="581932"/>
          </a:xfrm>
        </p:spPr>
        <p:txBody>
          <a:bodyPr>
            <a:normAutofit fontScale="90000"/>
          </a:bodyPr>
          <a:lstStyle/>
          <a:p>
            <a:r>
              <a:rPr lang="bs-Latn-BA" b="1" dirty="0"/>
              <a:t>Data</a:t>
            </a:r>
            <a:r>
              <a:rPr lang="en-US" b="1" dirty="0"/>
              <a:t> </a:t>
            </a:r>
            <a:r>
              <a:rPr lang="bs-Latn-BA" b="1" dirty="0"/>
              <a:t>and </a:t>
            </a:r>
            <a:r>
              <a:rPr lang="en-US" b="1" dirty="0"/>
              <a:t>M</a:t>
            </a:r>
            <a:r>
              <a:rPr lang="bs-Latn-BA" b="1" dirty="0"/>
              <a:t>ethod</a:t>
            </a:r>
            <a:r>
              <a:rPr lang="en-US" b="1" dirty="0"/>
              <a:t>o</a:t>
            </a:r>
            <a:r>
              <a:rPr lang="bs-Latn-BA" b="1" dirty="0"/>
              <a:t>log</a:t>
            </a:r>
            <a:r>
              <a:rPr lang="en-US" b="1" dirty="0" err="1"/>
              <a:t>ical</a:t>
            </a:r>
            <a:r>
              <a:rPr lang="en-US" b="1" dirty="0"/>
              <a:t> Issues</a:t>
            </a:r>
          </a:p>
        </p:txBody>
      </p:sp>
      <p:sp>
        <p:nvSpPr>
          <p:cNvPr id="3" name="Content Placeholder 2"/>
          <p:cNvSpPr>
            <a:spLocks noGrp="1"/>
          </p:cNvSpPr>
          <p:nvPr>
            <p:ph idx="1"/>
          </p:nvPr>
        </p:nvSpPr>
        <p:spPr>
          <a:xfrm>
            <a:off x="838200" y="1066800"/>
            <a:ext cx="10657114" cy="5110163"/>
          </a:xfrm>
        </p:spPr>
        <p:txBody>
          <a:bodyPr>
            <a:normAutofit lnSpcReduction="10000"/>
          </a:bodyPr>
          <a:lstStyle/>
          <a:p>
            <a:pPr marL="0" indent="0">
              <a:buNone/>
            </a:pPr>
            <a:r>
              <a:rPr lang="en-US" dirty="0"/>
              <a:t>Two accounting changes complicate “reading” the data:</a:t>
            </a:r>
          </a:p>
          <a:p>
            <a:pPr marL="0" indent="0">
              <a:buNone/>
            </a:pPr>
            <a:endParaRPr lang="bs-Latn-BA" sz="1000" dirty="0"/>
          </a:p>
          <a:p>
            <a:r>
              <a:rPr lang="en-US" dirty="0"/>
              <a:t>Since 2017, wages in Health are accounted for as “purchases of goods and services.” But this in not yet true.</a:t>
            </a:r>
          </a:p>
          <a:p>
            <a:endParaRPr lang="en-US" sz="800" dirty="0"/>
          </a:p>
          <a:p>
            <a:pPr>
              <a:buFont typeface="Wingdings" panose="05000000000000000000" pitchFamily="2" charset="2"/>
              <a:buChar char="Ø"/>
            </a:pPr>
            <a:r>
              <a:rPr lang="en-US" dirty="0"/>
              <a:t>This accounting change makes tracking trends in local wage expenditure over the entire 2014-2018 period difficult. </a:t>
            </a:r>
          </a:p>
          <a:p>
            <a:endParaRPr lang="bs-Latn-BA" sz="1400" dirty="0"/>
          </a:p>
          <a:p>
            <a:r>
              <a:rPr lang="en-US" dirty="0"/>
              <a:t>Since 2017, all grants for housing and social welfare purposes are reported as “Transfers to Individuals” (as per IMF agreement)</a:t>
            </a:r>
          </a:p>
          <a:p>
            <a:endParaRPr lang="en-US" sz="800" dirty="0"/>
          </a:p>
          <a:p>
            <a:pPr>
              <a:buFont typeface="Wingdings" panose="05000000000000000000" pitchFamily="2" charset="2"/>
              <a:buChar char="Ø"/>
            </a:pPr>
            <a:r>
              <a:rPr lang="en-US" dirty="0"/>
              <a:t>This is also not yet true and leads to the underreporting of transfers to utilities </a:t>
            </a:r>
            <a:r>
              <a:rPr lang="bs-Latn-BA" dirty="0"/>
              <a:t>and </a:t>
            </a:r>
            <a:r>
              <a:rPr lang="en-US" dirty="0"/>
              <a:t>the overreporting of transfer to individuals. </a:t>
            </a:r>
            <a:endParaRPr lang="hr-HR" dirty="0"/>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spTree>
    <p:extLst>
      <p:ext uri="{BB962C8B-B14F-4D97-AF65-F5344CB8AC3E}">
        <p14:creationId xmlns:p14="http://schemas.microsoft.com/office/powerpoint/2010/main" val="2294352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8957" y="426794"/>
            <a:ext cx="10515600" cy="581932"/>
          </a:xfrm>
        </p:spPr>
        <p:txBody>
          <a:bodyPr>
            <a:normAutofit/>
          </a:bodyPr>
          <a:lstStyle/>
          <a:p>
            <a:r>
              <a:rPr lang="en-US" sz="2800" b="1" dirty="0"/>
              <a:t>Select Indicators of Education Spending in Kyiv, COS and OTH 2016-2018</a:t>
            </a:r>
            <a:endParaRPr lang="en-US" sz="2800" dirty="0"/>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graphicFrame>
        <p:nvGraphicFramePr>
          <p:cNvPr id="9" name="Chart 8">
            <a:extLst>
              <a:ext uri="{FF2B5EF4-FFF2-40B4-BE49-F238E27FC236}">
                <a16:creationId xmlns:a16="http://schemas.microsoft.com/office/drawing/2014/main" id="{86B6C9DB-C05B-4F49-8B30-A004D9A9107A}"/>
              </a:ext>
            </a:extLst>
          </p:cNvPr>
          <p:cNvGraphicFramePr/>
          <p:nvPr>
            <p:extLst>
              <p:ext uri="{D42A27DB-BD31-4B8C-83A1-F6EECF244321}">
                <p14:modId xmlns:p14="http://schemas.microsoft.com/office/powerpoint/2010/main" val="1308798114"/>
              </p:ext>
            </p:extLst>
          </p:nvPr>
        </p:nvGraphicFramePr>
        <p:xfrm>
          <a:off x="908956" y="1008726"/>
          <a:ext cx="3116989" cy="449672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Chart 9">
            <a:extLst>
              <a:ext uri="{FF2B5EF4-FFF2-40B4-BE49-F238E27FC236}">
                <a16:creationId xmlns:a16="http://schemas.microsoft.com/office/drawing/2014/main" id="{A4D18735-AC03-42E7-9A86-8C3B9569F061}"/>
              </a:ext>
            </a:extLst>
          </p:cNvPr>
          <p:cNvGraphicFramePr/>
          <p:nvPr>
            <p:extLst>
              <p:ext uri="{D42A27DB-BD31-4B8C-83A1-F6EECF244321}">
                <p14:modId xmlns:p14="http://schemas.microsoft.com/office/powerpoint/2010/main" val="1833405049"/>
              </p:ext>
            </p:extLst>
          </p:nvPr>
        </p:nvGraphicFramePr>
        <p:xfrm>
          <a:off x="4025946" y="1008726"/>
          <a:ext cx="3289254" cy="4496724"/>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1" name="Chart 10">
            <a:extLst>
              <a:ext uri="{FF2B5EF4-FFF2-40B4-BE49-F238E27FC236}">
                <a16:creationId xmlns:a16="http://schemas.microsoft.com/office/drawing/2014/main" id="{487F52CE-AB7D-4F5F-8570-6E83B4122A56}"/>
              </a:ext>
            </a:extLst>
          </p:cNvPr>
          <p:cNvGraphicFramePr/>
          <p:nvPr>
            <p:extLst>
              <p:ext uri="{D42A27DB-BD31-4B8C-83A1-F6EECF244321}">
                <p14:modId xmlns:p14="http://schemas.microsoft.com/office/powerpoint/2010/main" val="3174251664"/>
              </p:ext>
            </p:extLst>
          </p:nvPr>
        </p:nvGraphicFramePr>
        <p:xfrm>
          <a:off x="7315200" y="1008726"/>
          <a:ext cx="3391853" cy="4630074"/>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10371153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8957" y="426794"/>
            <a:ext cx="10515600" cy="581932"/>
          </a:xfrm>
        </p:spPr>
        <p:txBody>
          <a:bodyPr>
            <a:normAutofit fontScale="90000"/>
          </a:bodyPr>
          <a:lstStyle/>
          <a:p>
            <a:r>
              <a:rPr lang="bs-Latn-BA" b="1" dirty="0"/>
              <a:t>Conclusions and </a:t>
            </a:r>
            <a:r>
              <a:rPr lang="en-US" b="1" dirty="0"/>
              <a:t>R</a:t>
            </a:r>
            <a:r>
              <a:rPr lang="bs-Latn-BA" b="1" dirty="0"/>
              <a:t>ecommendations</a:t>
            </a:r>
            <a:endParaRPr lang="en-US" b="1" dirty="0"/>
          </a:p>
        </p:txBody>
      </p:sp>
      <p:sp>
        <p:nvSpPr>
          <p:cNvPr id="3" name="Content Placeholder 2"/>
          <p:cNvSpPr>
            <a:spLocks noGrp="1"/>
          </p:cNvSpPr>
          <p:nvPr>
            <p:ph idx="1"/>
          </p:nvPr>
        </p:nvSpPr>
        <p:spPr>
          <a:xfrm>
            <a:off x="838200" y="1066800"/>
            <a:ext cx="10858500" cy="5110163"/>
          </a:xfrm>
        </p:spPr>
        <p:txBody>
          <a:bodyPr>
            <a:normAutofit fontScale="92500" lnSpcReduction="20000"/>
          </a:bodyPr>
          <a:lstStyle/>
          <a:p>
            <a:r>
              <a:rPr lang="en-US" dirty="0"/>
              <a:t>In completing the amalgamation process, the </a:t>
            </a:r>
            <a:r>
              <a:rPr lang="en-US" dirty="0" err="1"/>
              <a:t>GoU</a:t>
            </a:r>
            <a:r>
              <a:rPr lang="en-US" dirty="0"/>
              <a:t> should be more concerned with whether new OTH have the scale to effectively administer public services than whether they are fiscally self-sufficient.</a:t>
            </a:r>
          </a:p>
          <a:p>
            <a:endParaRPr lang="en-US" sz="900" dirty="0"/>
          </a:p>
          <a:p>
            <a:r>
              <a:rPr lang="en-US" dirty="0"/>
              <a:t>Hromada with exceptionally high revenues from PIT, Land Taxes and Land Rents should be forced to amalgamate with their poorer neighbors.</a:t>
            </a:r>
          </a:p>
          <a:p>
            <a:endParaRPr lang="en-US" sz="900" dirty="0"/>
          </a:p>
          <a:p>
            <a:r>
              <a:rPr lang="en-US" dirty="0"/>
              <a:t>The </a:t>
            </a:r>
            <a:r>
              <a:rPr lang="en-US" dirty="0" err="1"/>
              <a:t>GoU</a:t>
            </a:r>
            <a:r>
              <a:rPr lang="en-US" dirty="0"/>
              <a:t> should move PIT sharing from ‘place of work’ to ‘place of residence’ to encourage the inclusion of residential communities in more urban COS and OTH, and to reduce the PIT ‘chimneys’ that grow up around major cities.</a:t>
            </a:r>
          </a:p>
          <a:p>
            <a:endParaRPr lang="en-US" sz="1100" dirty="0"/>
          </a:p>
          <a:p>
            <a:r>
              <a:rPr lang="en-US" dirty="0"/>
              <a:t>Going forward, the </a:t>
            </a:r>
            <a:r>
              <a:rPr lang="en-US" dirty="0" err="1"/>
              <a:t>GoU</a:t>
            </a:r>
            <a:r>
              <a:rPr lang="en-US" dirty="0"/>
              <a:t> should increase the Education Subvention when raising minimum wages.</a:t>
            </a:r>
          </a:p>
          <a:p>
            <a:endParaRPr lang="en-US" sz="1000" dirty="0"/>
          </a:p>
          <a:p>
            <a:r>
              <a:rPr lang="en-US" dirty="0"/>
              <a:t>Efforts should be made to accelerate the payment of social welfare and housing subsidies directly to </a:t>
            </a:r>
            <a:r>
              <a:rPr lang="en-US" dirty="0" err="1"/>
              <a:t>hous</a:t>
            </a:r>
            <a:r>
              <a:rPr lang="bs-Latn-BA" dirty="0"/>
              <a:t>e</a:t>
            </a:r>
            <a:r>
              <a:rPr lang="en-US" dirty="0"/>
              <a:t>holds</a:t>
            </a:r>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spTree>
    <p:extLst>
      <p:ext uri="{BB962C8B-B14F-4D97-AF65-F5344CB8AC3E}">
        <p14:creationId xmlns:p14="http://schemas.microsoft.com/office/powerpoint/2010/main" val="270910804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8957" y="426794"/>
            <a:ext cx="10515600" cy="581932"/>
          </a:xfrm>
        </p:spPr>
        <p:txBody>
          <a:bodyPr>
            <a:normAutofit fontScale="90000"/>
          </a:bodyPr>
          <a:lstStyle/>
          <a:p>
            <a:r>
              <a:rPr lang="bs-Latn-BA" b="1" dirty="0"/>
              <a:t>Conclusions and </a:t>
            </a:r>
            <a:r>
              <a:rPr lang="en-US" b="1" dirty="0"/>
              <a:t>R</a:t>
            </a:r>
            <a:r>
              <a:rPr lang="bs-Latn-BA" b="1" dirty="0"/>
              <a:t>ecommendations</a:t>
            </a:r>
            <a:endParaRPr lang="en-US" b="1" dirty="0"/>
          </a:p>
        </p:txBody>
      </p:sp>
      <p:sp>
        <p:nvSpPr>
          <p:cNvPr id="3" name="Content Placeholder 2"/>
          <p:cNvSpPr>
            <a:spLocks noGrp="1"/>
          </p:cNvSpPr>
          <p:nvPr>
            <p:ph idx="1"/>
          </p:nvPr>
        </p:nvSpPr>
        <p:spPr>
          <a:xfrm>
            <a:off x="533400" y="1066800"/>
            <a:ext cx="11172826" cy="5110163"/>
          </a:xfrm>
        </p:spPr>
        <p:txBody>
          <a:bodyPr>
            <a:normAutofit fontScale="92500"/>
          </a:bodyPr>
          <a:lstStyle/>
          <a:p>
            <a:pPr marL="0" indent="0">
              <a:buNone/>
            </a:pPr>
            <a:r>
              <a:rPr lang="en-US" b="1" dirty="0"/>
              <a:t>Most importantly, the equalization system should be reviewed and enhanced</a:t>
            </a:r>
            <a:r>
              <a:rPr lang="en-US" dirty="0"/>
              <a:t>.</a:t>
            </a:r>
          </a:p>
          <a:p>
            <a:pPr marL="0" indent="0">
              <a:buNone/>
            </a:pPr>
            <a:endParaRPr lang="en-US" sz="800" dirty="0"/>
          </a:p>
          <a:p>
            <a:r>
              <a:rPr lang="en-US" dirty="0"/>
              <a:t>Excise taxes should be included in the calculation of equalization baselines.</a:t>
            </a:r>
          </a:p>
          <a:p>
            <a:endParaRPr lang="en-US" sz="800" dirty="0"/>
          </a:p>
          <a:p>
            <a:r>
              <a:rPr lang="en-US" dirty="0"/>
              <a:t>The equalization baseline for rayons should be calculated independently and the </a:t>
            </a:r>
            <a:r>
              <a:rPr lang="en-US" dirty="0" err="1"/>
              <a:t>GoU</a:t>
            </a:r>
            <a:r>
              <a:rPr lang="en-US" dirty="0"/>
              <a:t> should cover the costs of rayon equalization without taxing COS.</a:t>
            </a:r>
          </a:p>
          <a:p>
            <a:endParaRPr lang="en-US" sz="800" dirty="0"/>
          </a:p>
          <a:p>
            <a:r>
              <a:rPr lang="en-US" dirty="0"/>
              <a:t>Kyiv should contribute to the costs of the equalization system and the </a:t>
            </a:r>
            <a:r>
              <a:rPr lang="en-US" dirty="0" err="1"/>
              <a:t>GoU</a:t>
            </a:r>
            <a:r>
              <a:rPr lang="en-US" dirty="0"/>
              <a:t> should be prepared to pay more for it as amalgamation is completed.</a:t>
            </a:r>
          </a:p>
          <a:p>
            <a:endParaRPr lang="en-US" sz="800" dirty="0"/>
          </a:p>
          <a:p>
            <a:r>
              <a:rPr lang="en-US" dirty="0"/>
              <a:t>The </a:t>
            </a:r>
            <a:r>
              <a:rPr lang="en-US" dirty="0" err="1"/>
              <a:t>GoU</a:t>
            </a:r>
            <a:r>
              <a:rPr lang="en-US" dirty="0"/>
              <a:t> should increase the funds in the system not through discretionary grants to oblasts, but through formula-based transfers to COS and OTH.</a:t>
            </a:r>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spTree>
    <p:extLst>
      <p:ext uri="{BB962C8B-B14F-4D97-AF65-F5344CB8AC3E}">
        <p14:creationId xmlns:p14="http://schemas.microsoft.com/office/powerpoint/2010/main" val="359638254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bs-Latn-BA" dirty="0"/>
              <a:t>Thank you!</a:t>
            </a:r>
            <a:endParaRPr lang="en-US" dirty="0"/>
          </a:p>
        </p:txBody>
      </p:sp>
      <p:pic>
        <p:nvPicPr>
          <p:cNvPr id="3" name="Picture 2">
            <a:extLst>
              <a:ext uri="{FF2B5EF4-FFF2-40B4-BE49-F238E27FC236}">
                <a16:creationId xmlns:a16="http://schemas.microsoft.com/office/drawing/2014/main" id="{9A1708F7-367C-441C-9778-175C1A017D05}"/>
              </a:ext>
            </a:extLst>
          </p:cNvPr>
          <p:cNvPicPr>
            <a:picLocks noChangeAspect="1"/>
          </p:cNvPicPr>
          <p:nvPr/>
        </p:nvPicPr>
        <p:blipFill>
          <a:blip r:embed="rId2"/>
          <a:stretch>
            <a:fillRect/>
          </a:stretch>
        </p:blipFill>
        <p:spPr>
          <a:xfrm>
            <a:off x="185737" y="6026394"/>
            <a:ext cx="11820525" cy="790575"/>
          </a:xfrm>
          <a:prstGeom prst="rect">
            <a:avLst/>
          </a:prstGeom>
        </p:spPr>
      </p:pic>
    </p:spTree>
    <p:extLst>
      <p:ext uri="{BB962C8B-B14F-4D97-AF65-F5344CB8AC3E}">
        <p14:creationId xmlns:p14="http://schemas.microsoft.com/office/powerpoint/2010/main" val="2225007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26794"/>
            <a:ext cx="10586357" cy="581932"/>
          </a:xfrm>
        </p:spPr>
        <p:txBody>
          <a:bodyPr>
            <a:normAutofit fontScale="90000"/>
          </a:bodyPr>
          <a:lstStyle/>
          <a:p>
            <a:r>
              <a:rPr lang="en-US" b="1" dirty="0"/>
              <a:t>Origin and Objectives of the </a:t>
            </a:r>
            <a:r>
              <a:rPr lang="bs-Latn-BA" b="1" dirty="0"/>
              <a:t>Reform</a:t>
            </a:r>
            <a:r>
              <a:rPr lang="en-US" b="1" dirty="0"/>
              <a:t>s</a:t>
            </a:r>
          </a:p>
        </p:txBody>
      </p:sp>
      <p:sp>
        <p:nvSpPr>
          <p:cNvPr id="3" name="Content Placeholder 2"/>
          <p:cNvSpPr>
            <a:spLocks noGrp="1"/>
          </p:cNvSpPr>
          <p:nvPr>
            <p:ph idx="1"/>
          </p:nvPr>
        </p:nvSpPr>
        <p:spPr>
          <a:xfrm>
            <a:off x="838200" y="1066800"/>
            <a:ext cx="10657114" cy="5110163"/>
          </a:xfrm>
        </p:spPr>
        <p:txBody>
          <a:bodyPr>
            <a:normAutofit/>
          </a:bodyPr>
          <a:lstStyle/>
          <a:p>
            <a:pPr marL="0" indent="0">
              <a:buNone/>
            </a:pPr>
            <a:r>
              <a:rPr lang="en-US" dirty="0"/>
              <a:t>“Concept of Local Self-Governance and Territorial Power Reform” is approved by Council of Ministers in April 2014. </a:t>
            </a:r>
          </a:p>
          <a:p>
            <a:pPr marL="0" indent="0">
              <a:buNone/>
            </a:pPr>
            <a:endParaRPr lang="en-US" sz="1400" dirty="0"/>
          </a:p>
          <a:p>
            <a:pPr marL="0" indent="0">
              <a:buNone/>
            </a:pPr>
            <a:r>
              <a:rPr lang="en-US" dirty="0"/>
              <a:t>Concept identifies three critical weaknesses: </a:t>
            </a:r>
          </a:p>
          <a:p>
            <a:pPr marL="0" indent="0">
              <a:buNone/>
            </a:pPr>
            <a:endParaRPr lang="bs-Latn-BA" sz="1400" dirty="0"/>
          </a:p>
          <a:p>
            <a:r>
              <a:rPr lang="en-US" dirty="0"/>
              <a:t>Hromada are too small to manage significant responsibilities.</a:t>
            </a:r>
          </a:p>
          <a:p>
            <a:pPr marL="514350" indent="-514350">
              <a:buAutoNum type="arabicParenBoth"/>
            </a:pPr>
            <a:endParaRPr lang="en-US" sz="1400" dirty="0"/>
          </a:p>
          <a:p>
            <a:r>
              <a:rPr lang="en-US" dirty="0"/>
              <a:t>Vertical and horizontal division of public responsibilities is unclear.</a:t>
            </a:r>
          </a:p>
          <a:p>
            <a:endParaRPr lang="en-US" sz="1400" dirty="0"/>
          </a:p>
          <a:p>
            <a:r>
              <a:rPr lang="en-US" dirty="0"/>
              <a:t>Oblasts and rayons are neither ‘fish nor fowl’: The</a:t>
            </a:r>
            <a:r>
              <a:rPr lang="bs-Latn-BA" dirty="0"/>
              <a:t>y</a:t>
            </a:r>
            <a:r>
              <a:rPr lang="en-US" dirty="0"/>
              <a:t> mix state-appointed executives with democratically elected councils</a:t>
            </a:r>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spTree>
    <p:extLst>
      <p:ext uri="{BB962C8B-B14F-4D97-AF65-F5344CB8AC3E}">
        <p14:creationId xmlns:p14="http://schemas.microsoft.com/office/powerpoint/2010/main" val="3745929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7F51A-B283-4CED-9FDB-A77B3B4DD0E4}"/>
              </a:ext>
            </a:extLst>
          </p:cNvPr>
          <p:cNvSpPr>
            <a:spLocks noGrp="1"/>
          </p:cNvSpPr>
          <p:nvPr>
            <p:ph type="title"/>
          </p:nvPr>
        </p:nvSpPr>
        <p:spPr>
          <a:xfrm>
            <a:off x="838200" y="365126"/>
            <a:ext cx="10515600" cy="596900"/>
          </a:xfrm>
        </p:spPr>
        <p:txBody>
          <a:bodyPr>
            <a:normAutofit fontScale="90000"/>
          </a:bodyPr>
          <a:lstStyle/>
          <a:p>
            <a:r>
              <a:rPr lang="en-US" b="1" dirty="0"/>
              <a:t>Origin and Objectives of the </a:t>
            </a:r>
            <a:r>
              <a:rPr lang="bs-Latn-BA" b="1" dirty="0"/>
              <a:t>Reform</a:t>
            </a:r>
            <a:r>
              <a:rPr lang="en-US" b="1" dirty="0"/>
              <a:t>s</a:t>
            </a:r>
          </a:p>
        </p:txBody>
      </p:sp>
      <p:sp>
        <p:nvSpPr>
          <p:cNvPr id="3" name="Content Placeholder 2">
            <a:extLst>
              <a:ext uri="{FF2B5EF4-FFF2-40B4-BE49-F238E27FC236}">
                <a16:creationId xmlns:a16="http://schemas.microsoft.com/office/drawing/2014/main" id="{93F2542D-D95A-4393-80C3-5D8AEE22C6DB}"/>
              </a:ext>
            </a:extLst>
          </p:cNvPr>
          <p:cNvSpPr>
            <a:spLocks noGrp="1"/>
          </p:cNvSpPr>
          <p:nvPr>
            <p:ph idx="1"/>
          </p:nvPr>
        </p:nvSpPr>
        <p:spPr>
          <a:xfrm>
            <a:off x="838199" y="1085850"/>
            <a:ext cx="10610851" cy="5091113"/>
          </a:xfrm>
        </p:spPr>
        <p:txBody>
          <a:bodyPr>
            <a:normAutofit/>
          </a:bodyPr>
          <a:lstStyle/>
          <a:p>
            <a:pPr marL="0" indent="0">
              <a:buNone/>
            </a:pPr>
            <a:r>
              <a:rPr lang="en-US" dirty="0"/>
              <a:t>Concept calls for:</a:t>
            </a:r>
            <a:endParaRPr lang="hr-HR" dirty="0"/>
          </a:p>
          <a:p>
            <a:r>
              <a:rPr lang="en-US" dirty="0"/>
              <a:t>Amalgamating c. 12,000 hromada into larger townships (OTH) and assigning them new revenues and responsibilities (education!).</a:t>
            </a:r>
          </a:p>
          <a:p>
            <a:endParaRPr lang="hr-HR" sz="1400" dirty="0"/>
          </a:p>
          <a:p>
            <a:r>
              <a:rPr lang="en-US" dirty="0"/>
              <a:t>Reducing the role of oblasts and rayons in the day-to-day provision of public services.</a:t>
            </a:r>
          </a:p>
          <a:p>
            <a:endParaRPr lang="en-US" sz="1400" dirty="0"/>
          </a:p>
          <a:p>
            <a:r>
              <a:rPr lang="en-US" dirty="0"/>
              <a:t>Making oblasts and rayon true local governments by endowing them with democratically elected executives.</a:t>
            </a:r>
          </a:p>
          <a:p>
            <a:pPr marL="0" indent="0">
              <a:buNone/>
            </a:pPr>
            <a:endParaRPr lang="hr-HR" sz="1400" dirty="0"/>
          </a:p>
          <a:p>
            <a:r>
              <a:rPr lang="en-US" dirty="0"/>
              <a:t>Reforming the intergovernmental finance system in order to provide all local governments with adequate revenues in a transparent way.</a:t>
            </a:r>
          </a:p>
          <a:p>
            <a:endParaRPr lang="en-US" dirty="0"/>
          </a:p>
        </p:txBody>
      </p:sp>
    </p:spTree>
    <p:extLst>
      <p:ext uri="{BB962C8B-B14F-4D97-AF65-F5344CB8AC3E}">
        <p14:creationId xmlns:p14="http://schemas.microsoft.com/office/powerpoint/2010/main" val="3758986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26794"/>
            <a:ext cx="10586357" cy="581932"/>
          </a:xfrm>
        </p:spPr>
        <p:txBody>
          <a:bodyPr>
            <a:normAutofit fontScale="90000"/>
          </a:bodyPr>
          <a:lstStyle/>
          <a:p>
            <a:r>
              <a:rPr lang="en-US" b="1" dirty="0"/>
              <a:t>Summary of </a:t>
            </a:r>
            <a:r>
              <a:rPr lang="bs-Latn-BA" b="1" dirty="0"/>
              <a:t>P</a:t>
            </a:r>
            <a:r>
              <a:rPr lang="en-US" b="1" dirty="0" err="1"/>
              <a:t>ositive</a:t>
            </a:r>
            <a:r>
              <a:rPr lang="en-US" b="1" dirty="0"/>
              <a:t> </a:t>
            </a:r>
            <a:r>
              <a:rPr lang="en-US" b="1" dirty="0" err="1"/>
              <a:t>Achievments</a:t>
            </a:r>
            <a:r>
              <a:rPr lang="bs-Latn-BA" b="1" dirty="0"/>
              <a:t> </a:t>
            </a:r>
            <a:endParaRPr lang="en-US" b="1" dirty="0"/>
          </a:p>
        </p:txBody>
      </p:sp>
      <p:sp>
        <p:nvSpPr>
          <p:cNvPr id="3" name="Content Placeholder 2"/>
          <p:cNvSpPr>
            <a:spLocks noGrp="1"/>
          </p:cNvSpPr>
          <p:nvPr>
            <p:ph idx="1"/>
          </p:nvPr>
        </p:nvSpPr>
        <p:spPr>
          <a:xfrm>
            <a:off x="838200" y="1066800"/>
            <a:ext cx="11168062" cy="5110163"/>
          </a:xfrm>
        </p:spPr>
        <p:txBody>
          <a:bodyPr>
            <a:normAutofit lnSpcReduction="10000"/>
          </a:bodyPr>
          <a:lstStyle/>
          <a:p>
            <a:r>
              <a:rPr lang="en-US" dirty="0"/>
              <a:t>Voluntary formation of 936 OTH. 54% of the rural population now live in OTH (10 </a:t>
            </a:r>
            <a:r>
              <a:rPr lang="en-US" dirty="0" err="1"/>
              <a:t>mn</a:t>
            </a:r>
            <a:r>
              <a:rPr lang="en-US" dirty="0"/>
              <a:t> people; 26% of total population) </a:t>
            </a:r>
          </a:p>
          <a:p>
            <a:pPr marL="0" indent="0">
              <a:buNone/>
            </a:pPr>
            <a:endParaRPr lang="bs-Latn-BA" sz="1400" dirty="0"/>
          </a:p>
          <a:p>
            <a:r>
              <a:rPr lang="en-US" dirty="0"/>
              <a:t>Local government revenue increased 29% between 2014 and 2018 in inflation adjusted hryvna (441 to 569 bn. hr.) </a:t>
            </a:r>
          </a:p>
          <a:p>
            <a:pPr marL="0" indent="0">
              <a:buNone/>
            </a:pPr>
            <a:endParaRPr lang="en-US" sz="1400" dirty="0"/>
          </a:p>
          <a:p>
            <a:r>
              <a:rPr lang="en-US" dirty="0"/>
              <a:t>The local share of total public revenue rose from 36% to 41%.</a:t>
            </a:r>
          </a:p>
          <a:p>
            <a:pPr marL="0" indent="0">
              <a:buNone/>
            </a:pPr>
            <a:endParaRPr lang="bs-Latn-BA" sz="1400" dirty="0"/>
          </a:p>
          <a:p>
            <a:r>
              <a:rPr lang="en-US" dirty="0"/>
              <a:t>Both demonstrate a remarkable national commitment to adequately fund local governments in the face of recession and war.</a:t>
            </a:r>
          </a:p>
          <a:p>
            <a:endParaRPr lang="en-US" sz="1500" dirty="0"/>
          </a:p>
          <a:p>
            <a:r>
              <a:rPr lang="en-US" dirty="0"/>
              <a:t>New equalization system is more transparent and has prevented the emergence of radical disparities of wealth across levels of government.</a:t>
            </a:r>
          </a:p>
          <a:p>
            <a:endParaRPr lang="en-US" dirty="0"/>
          </a:p>
        </p:txBody>
      </p:sp>
      <p:pic>
        <p:nvPicPr>
          <p:cNvPr id="4" name="Picture 3">
            <a:extLst>
              <a:ext uri="{FF2B5EF4-FFF2-40B4-BE49-F238E27FC236}">
                <a16:creationId xmlns:a16="http://schemas.microsoft.com/office/drawing/2014/main" id="{38AE6DCE-DB6C-4DC1-A17D-23ECAA7BB46E}"/>
              </a:ext>
            </a:extLst>
          </p:cNvPr>
          <p:cNvPicPr>
            <a:picLocks noChangeAspect="1"/>
          </p:cNvPicPr>
          <p:nvPr/>
        </p:nvPicPr>
        <p:blipFill>
          <a:blip r:embed="rId3"/>
          <a:stretch>
            <a:fillRect/>
          </a:stretch>
        </p:blipFill>
        <p:spPr>
          <a:xfrm>
            <a:off x="185737" y="6026394"/>
            <a:ext cx="11820525" cy="790575"/>
          </a:xfrm>
          <a:prstGeom prst="rect">
            <a:avLst/>
          </a:prstGeom>
        </p:spPr>
      </p:pic>
    </p:spTree>
    <p:extLst>
      <p:ext uri="{BB962C8B-B14F-4D97-AF65-F5344CB8AC3E}">
        <p14:creationId xmlns:p14="http://schemas.microsoft.com/office/powerpoint/2010/main" val="4011486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F5C14-3ACA-4094-871D-190BEA3B1A46}"/>
              </a:ext>
            </a:extLst>
          </p:cNvPr>
          <p:cNvSpPr>
            <a:spLocks noGrp="1"/>
          </p:cNvSpPr>
          <p:nvPr>
            <p:ph type="title"/>
          </p:nvPr>
        </p:nvSpPr>
        <p:spPr>
          <a:xfrm>
            <a:off x="838200" y="365126"/>
            <a:ext cx="10515600" cy="444500"/>
          </a:xfrm>
        </p:spPr>
        <p:txBody>
          <a:bodyPr>
            <a:normAutofit fontScale="90000"/>
          </a:bodyPr>
          <a:lstStyle/>
          <a:p>
            <a:r>
              <a:rPr lang="en-US" b="1" dirty="0"/>
              <a:t>Summary of </a:t>
            </a:r>
            <a:r>
              <a:rPr lang="bs-Latn-BA" b="1" dirty="0"/>
              <a:t>P</a:t>
            </a:r>
            <a:r>
              <a:rPr lang="en-US" b="1" dirty="0" err="1"/>
              <a:t>ositive</a:t>
            </a:r>
            <a:r>
              <a:rPr lang="en-US" b="1" dirty="0"/>
              <a:t> </a:t>
            </a:r>
            <a:r>
              <a:rPr lang="en-US" b="1" dirty="0" err="1"/>
              <a:t>Achievments</a:t>
            </a:r>
            <a:r>
              <a:rPr lang="bs-Latn-BA" b="1" dirty="0"/>
              <a:t> </a:t>
            </a:r>
            <a:endParaRPr lang="en-US" dirty="0"/>
          </a:p>
        </p:txBody>
      </p:sp>
      <p:sp>
        <p:nvSpPr>
          <p:cNvPr id="3" name="Content Placeholder 2">
            <a:extLst>
              <a:ext uri="{FF2B5EF4-FFF2-40B4-BE49-F238E27FC236}">
                <a16:creationId xmlns:a16="http://schemas.microsoft.com/office/drawing/2014/main" id="{6D26841D-BE01-4904-96BA-6A7A37686BF4}"/>
              </a:ext>
            </a:extLst>
          </p:cNvPr>
          <p:cNvSpPr>
            <a:spLocks noGrp="1"/>
          </p:cNvSpPr>
          <p:nvPr>
            <p:ph idx="1"/>
          </p:nvPr>
        </p:nvSpPr>
        <p:spPr>
          <a:xfrm>
            <a:off x="838200" y="914400"/>
            <a:ext cx="10515600" cy="5262563"/>
          </a:xfrm>
        </p:spPr>
        <p:txBody>
          <a:bodyPr/>
          <a:lstStyle/>
          <a:p>
            <a:r>
              <a:rPr lang="en-US" dirty="0"/>
              <a:t>Tax powers of COS, OTH and hromada increase and own revenue increases 69% between 2014 and 2018 ( from 42 to 69 bn hr.)</a:t>
            </a:r>
          </a:p>
          <a:p>
            <a:endParaRPr lang="en-US" sz="1400" dirty="0"/>
          </a:p>
          <a:p>
            <a:r>
              <a:rPr lang="en-US" dirty="0"/>
              <a:t>New Education block grant for the pedagogical costs of schooling should help clarify local responsibilities in the sector.</a:t>
            </a:r>
          </a:p>
          <a:p>
            <a:endParaRPr lang="en-US" sz="1400" dirty="0"/>
          </a:p>
          <a:p>
            <a:r>
              <a:rPr lang="en-US" dirty="0"/>
              <a:t>Health reforms creating a single-payer system hold the promise of significantly reducing local responsibilities in the sector.</a:t>
            </a:r>
          </a:p>
          <a:p>
            <a:endParaRPr lang="en-US" sz="1400" dirty="0"/>
          </a:p>
          <a:p>
            <a:r>
              <a:rPr lang="en-US" dirty="0"/>
              <a:t>Revenue and expenditure structures of COS and OTH are converging indicating that Ukraine is moving towards the municipalization of its local government regime. </a:t>
            </a:r>
          </a:p>
        </p:txBody>
      </p:sp>
    </p:spTree>
    <p:extLst>
      <p:ext uri="{BB962C8B-B14F-4D97-AF65-F5344CB8AC3E}">
        <p14:creationId xmlns:p14="http://schemas.microsoft.com/office/powerpoint/2010/main" val="4077077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2550E-3497-4350-95CD-066C0A62EE24}"/>
              </a:ext>
            </a:extLst>
          </p:cNvPr>
          <p:cNvSpPr>
            <a:spLocks noGrp="1"/>
          </p:cNvSpPr>
          <p:nvPr>
            <p:ph type="title"/>
          </p:nvPr>
        </p:nvSpPr>
        <p:spPr>
          <a:xfrm>
            <a:off x="838200" y="365126"/>
            <a:ext cx="10515600" cy="558799"/>
          </a:xfrm>
        </p:spPr>
        <p:txBody>
          <a:bodyPr>
            <a:normAutofit fontScale="90000"/>
          </a:bodyPr>
          <a:lstStyle/>
          <a:p>
            <a:r>
              <a:rPr lang="en-US" b="1" dirty="0"/>
              <a:t>Outstanding Challenges</a:t>
            </a:r>
          </a:p>
        </p:txBody>
      </p:sp>
      <p:sp>
        <p:nvSpPr>
          <p:cNvPr id="3" name="Content Placeholder 2">
            <a:extLst>
              <a:ext uri="{FF2B5EF4-FFF2-40B4-BE49-F238E27FC236}">
                <a16:creationId xmlns:a16="http://schemas.microsoft.com/office/drawing/2014/main" id="{214560DC-FBBA-4ACB-9765-462E1C86FEF1}"/>
              </a:ext>
            </a:extLst>
          </p:cNvPr>
          <p:cNvSpPr>
            <a:spLocks noGrp="1"/>
          </p:cNvSpPr>
          <p:nvPr>
            <p:ph idx="1"/>
          </p:nvPr>
        </p:nvSpPr>
        <p:spPr>
          <a:xfrm>
            <a:off x="838199" y="1114425"/>
            <a:ext cx="10620376" cy="5248274"/>
          </a:xfrm>
        </p:spPr>
        <p:txBody>
          <a:bodyPr>
            <a:normAutofit fontScale="92500" lnSpcReduction="10000"/>
          </a:bodyPr>
          <a:lstStyle/>
          <a:p>
            <a:r>
              <a:rPr lang="en-US" dirty="0"/>
              <a:t>Completion of the amalgamation process.</a:t>
            </a:r>
          </a:p>
          <a:p>
            <a:pPr marL="0" indent="0">
              <a:buNone/>
            </a:pPr>
            <a:endParaRPr lang="en-US" sz="1000" dirty="0"/>
          </a:p>
          <a:p>
            <a:r>
              <a:rPr lang="en-US" dirty="0"/>
              <a:t>Governance structures and functions of oblasts and rayons still need to b</a:t>
            </a:r>
            <a:r>
              <a:rPr lang="bs-Latn-BA" dirty="0"/>
              <a:t>e</a:t>
            </a:r>
            <a:r>
              <a:rPr lang="en-US" dirty="0"/>
              <a:t> specified (are the</a:t>
            </a:r>
            <a:r>
              <a:rPr lang="bs-Latn-BA" dirty="0"/>
              <a:t>y</a:t>
            </a:r>
            <a:r>
              <a:rPr lang="en-US" dirty="0"/>
              <a:t> real local governments or something else)</a:t>
            </a:r>
          </a:p>
          <a:p>
            <a:pPr marL="0" indent="0">
              <a:buNone/>
            </a:pPr>
            <a:endParaRPr lang="en-US" sz="1000" dirty="0"/>
          </a:p>
          <a:p>
            <a:r>
              <a:rPr lang="en-US" dirty="0"/>
              <a:t>2017-18 increase in local revenue went to the wrong places (oblasts &amp; rayons) in the wrong way (discretionary grants, not formula-based funding.)</a:t>
            </a:r>
          </a:p>
          <a:p>
            <a:endParaRPr lang="en-US" sz="1000" dirty="0"/>
          </a:p>
          <a:p>
            <a:r>
              <a:rPr lang="en-US" dirty="0"/>
              <a:t>The equalization system is underfunded </a:t>
            </a:r>
            <a:r>
              <a:rPr lang="bs-Latn-BA" dirty="0"/>
              <a:t>and </a:t>
            </a:r>
            <a:r>
              <a:rPr lang="en-US" dirty="0"/>
              <a:t>will need to be expanded as the amalgamation process is completed.</a:t>
            </a:r>
          </a:p>
          <a:p>
            <a:endParaRPr lang="en-US" sz="1000" dirty="0"/>
          </a:p>
          <a:p>
            <a:r>
              <a:rPr lang="en-US" dirty="0"/>
              <a:t>Kyiv is overfunded and should contribute to the equalization system.</a:t>
            </a:r>
          </a:p>
          <a:p>
            <a:endParaRPr lang="en-US" sz="1100" dirty="0"/>
          </a:p>
          <a:p>
            <a:r>
              <a:rPr lang="en-US" dirty="0"/>
              <a:t>Amalgamation has allowed, and the system of PIT sharing has encouraged the formation of “super rich” OTH</a:t>
            </a:r>
          </a:p>
        </p:txBody>
      </p:sp>
    </p:spTree>
    <p:extLst>
      <p:ext uri="{BB962C8B-B14F-4D97-AF65-F5344CB8AC3E}">
        <p14:creationId xmlns:p14="http://schemas.microsoft.com/office/powerpoint/2010/main" val="15114575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6834</TotalTime>
  <Words>4185</Words>
  <Application>Microsoft Office PowerPoint</Application>
  <PresentationFormat>Widescreen</PresentationFormat>
  <Paragraphs>1099</Paragraphs>
  <Slides>43</Slides>
  <Notes>35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43</vt:i4>
      </vt:variant>
    </vt:vector>
  </HeadingPairs>
  <TitlesOfParts>
    <vt:vector size="48" baseType="lpstr">
      <vt:lpstr>Arial</vt:lpstr>
      <vt:lpstr>Calibri</vt:lpstr>
      <vt:lpstr>Calibri Light</vt:lpstr>
      <vt:lpstr>Wingdings</vt:lpstr>
      <vt:lpstr>Office Theme</vt:lpstr>
      <vt:lpstr>Subnational Governance Reform  and Local Government Finance in Ukraine: 2014-2018</vt:lpstr>
      <vt:lpstr>Purpose of the Report</vt:lpstr>
      <vt:lpstr>Data and Methodological Issues</vt:lpstr>
      <vt:lpstr>Data and Methodological Issues</vt:lpstr>
      <vt:lpstr>Origin and Objectives of the Reforms</vt:lpstr>
      <vt:lpstr>Origin and Objectives of the Reforms</vt:lpstr>
      <vt:lpstr>Summary of Positive Achievments </vt:lpstr>
      <vt:lpstr>Summary of Positive Achievments </vt:lpstr>
      <vt:lpstr>Outstanding Challenges</vt:lpstr>
      <vt:lpstr>Subnational Revenue as a % of Total Public Revenue and GDP 2012-18</vt:lpstr>
      <vt:lpstr>Local Revenue in Nominal and Real Hryvna: 2014-18 (bn)</vt:lpstr>
      <vt:lpstr>The Oblast Redistribution Problem </vt:lpstr>
      <vt:lpstr>The Discretionary Grant Problem</vt:lpstr>
      <vt:lpstr>Discretionary Grants between 2014 and 2018 (2018 hr. bn)</vt:lpstr>
      <vt:lpstr>Allocation of Discretionary Grants in 2017 &amp; 2018 (2018 hr. bn)</vt:lpstr>
      <vt:lpstr>Local Government Per Capita Revenue and Growth Rates 2014-2014</vt:lpstr>
      <vt:lpstr>Equalization Issues</vt:lpstr>
      <vt:lpstr>Base-Reverse Grants 2014-2018 (bn 2018 hr)</vt:lpstr>
      <vt:lpstr>Impact of Equalization on the per capita revenues of Rayons, OTH and COS in 2018</vt:lpstr>
      <vt:lpstr>Equalization Issues</vt:lpstr>
      <vt:lpstr>Per Capita Expenditure by Function:  Rayons, OTH, COS &amp; Kyiv 2016-2018 (2018 hr.)</vt:lpstr>
      <vt:lpstr>PIT Per Capita in COS, Rayons and OTH - 2016-2018 (2018 hr.)</vt:lpstr>
      <vt:lpstr>Revenue Trends</vt:lpstr>
      <vt:lpstr>Composition of Local Revenue in 2018</vt:lpstr>
      <vt:lpstr>Per Capita Local Government Revenue in 2018</vt:lpstr>
      <vt:lpstr>Own Revenue </vt:lpstr>
      <vt:lpstr>Per Capita Structure of Own Revenues by Level of Government 2016 &amp; 2018 (2018 hr.)</vt:lpstr>
      <vt:lpstr> Per Capita Own Revenue Growth 2016-2018 (2018 hr.)</vt:lpstr>
      <vt:lpstr>PIT and Own Revenue per capita in COS</vt:lpstr>
      <vt:lpstr>Single Tax and Other Own Revenue pc vs PIT Revenue pc in COS (2018)</vt:lpstr>
      <vt:lpstr>PIT and Own Revenue per capita in OTH</vt:lpstr>
      <vt:lpstr>Single Tax and Other Own Revenue pc vs PIT Revenue pc in OTH (2018)</vt:lpstr>
      <vt:lpstr>PIT and Own Revenue per capita in OTH</vt:lpstr>
      <vt:lpstr>Trends in Investment Spending: Kyiv, COS, OTH</vt:lpstr>
      <vt:lpstr>Trends in Investment Spending: COS</vt:lpstr>
      <vt:lpstr>Select Expenditure Indicators for COS in Quintiles Organized by Relative Wealth in 2016 &amp; 2018 (total w/o Soc Welfare)</vt:lpstr>
      <vt:lpstr>Trends in Investment Spending: OTH</vt:lpstr>
      <vt:lpstr>Expenditure Indicators for OTH in Quintiles Organized by Relative Wealth 2016 &amp; 2018 (w/o Social Welfare</vt:lpstr>
      <vt:lpstr>Education Spending in Kyiv, COS and OTH</vt:lpstr>
      <vt:lpstr>Select Indicators of Education Spending in Kyiv, COS and OTH 2016-2018</vt:lpstr>
      <vt:lpstr>Conclusions and Recommendations</vt:lpstr>
      <vt:lpstr>Conclusions and Recommendations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Local Government Reform and the Evolution of the Intergovernmental Finance System 2014-2018</dc:title>
  <dc:creator>Levitas, Anthony</dc:creator>
  <cp:lastModifiedBy>Kostiantyn Gavrylov</cp:lastModifiedBy>
  <cp:revision>222</cp:revision>
  <cp:lastPrinted>2019-10-22T09:19:58Z</cp:lastPrinted>
  <dcterms:created xsi:type="dcterms:W3CDTF">2019-06-17T21:07:28Z</dcterms:created>
  <dcterms:modified xsi:type="dcterms:W3CDTF">2019-10-28T13:37:00Z</dcterms:modified>
</cp:coreProperties>
</file>